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5" r:id="rId3"/>
    <p:sldId id="264" r:id="rId4"/>
    <p:sldId id="259" r:id="rId5"/>
    <p:sldId id="260" r:id="rId6"/>
    <p:sldId id="261" r:id="rId7"/>
    <p:sldId id="268" r:id="rId8"/>
    <p:sldId id="273" r:id="rId9"/>
    <p:sldId id="270" r:id="rId10"/>
    <p:sldId id="271" r:id="rId11"/>
    <p:sldId id="269" r:id="rId12"/>
    <p:sldId id="272" r:id="rId13"/>
    <p:sldId id="275" r:id="rId14"/>
    <p:sldId id="262" r:id="rId15"/>
    <p:sldId id="276" r:id="rId16"/>
    <p:sldId id="277" r:id="rId17"/>
    <p:sldId id="284" r:id="rId18"/>
    <p:sldId id="285" r:id="rId19"/>
    <p:sldId id="286" r:id="rId20"/>
    <p:sldId id="287" r:id="rId21"/>
    <p:sldId id="288" r:id="rId22"/>
    <p:sldId id="289" r:id="rId23"/>
    <p:sldId id="290"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lly Castillo" initials="SC" lastIdx="1" clrIdx="0">
    <p:extLst>
      <p:ext uri="{19B8F6BF-5375-455C-9EA6-DF929625EA0E}">
        <p15:presenceInfo xmlns:p15="http://schemas.microsoft.com/office/powerpoint/2012/main" userId="S::scastillo@vocetogether.org::713f778b-234a-4dd7-96b4-9826150531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759"/>
    <a:srgbClr val="CEB77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68384-05F8-4851-9AEA-2645C61F5B3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76E0F36-6769-48F7-A845-BFA8F77AAF6E}">
      <dgm:prSet/>
      <dgm:spPr/>
      <dgm:t>
        <a:bodyPr/>
        <a:lstStyle/>
        <a:p>
          <a:r>
            <a:rPr lang="en-US" dirty="0">
              <a:latin typeface="Avenir Next LT Pro" panose="020B0504020202020204" pitchFamily="34" charset="0"/>
            </a:rPr>
            <a:t>Voce Solutions believes every child needs a family. Our software is a fast, efficient family finding technology that will ensure every child is connected to a safe, caring adult the moment they enter the foster care system.</a:t>
          </a:r>
        </a:p>
      </dgm:t>
    </dgm:pt>
    <dgm:pt modelId="{C28E099C-75D4-4070-9820-7853586E9EB6}" type="parTrans" cxnId="{DA3AA81B-50A5-4D81-869A-F9473CC80715}">
      <dgm:prSet/>
      <dgm:spPr/>
      <dgm:t>
        <a:bodyPr/>
        <a:lstStyle/>
        <a:p>
          <a:endParaRPr lang="en-US"/>
        </a:p>
      </dgm:t>
    </dgm:pt>
    <dgm:pt modelId="{932D5259-E360-42F4-B111-74C448C41B78}" type="sibTrans" cxnId="{DA3AA81B-50A5-4D81-869A-F9473CC80715}">
      <dgm:prSet/>
      <dgm:spPr/>
      <dgm:t>
        <a:bodyPr/>
        <a:lstStyle/>
        <a:p>
          <a:endParaRPr lang="en-US"/>
        </a:p>
      </dgm:t>
    </dgm:pt>
    <dgm:pt modelId="{DB8C254C-215F-44AD-9CE7-EF03929AE1B0}">
      <dgm:prSet/>
      <dgm:spPr/>
      <dgm:t>
        <a:bodyPr/>
        <a:lstStyle/>
        <a:p>
          <a:r>
            <a:rPr lang="en-US" b="1"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Linking</a:t>
          </a:r>
          <a:r>
            <a:rPr lang="en-US" b="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Lives</a:t>
          </a:r>
          <a:r>
            <a:rPr lang="en-US" dirty="0"/>
            <a:t> </a:t>
          </a:r>
          <a:r>
            <a:rPr lang="en-US" dirty="0">
              <a:latin typeface="Avenir Next LT Pro" panose="020B0504020202020204" pitchFamily="34" charset="0"/>
            </a:rPr>
            <a:t>simplifies the family finding process by aggregating real-time data into user-friendly digital profiles, helping child welfare professionals to make data-informed decisions related to permanency.</a:t>
          </a:r>
        </a:p>
      </dgm:t>
    </dgm:pt>
    <dgm:pt modelId="{A1DAD27A-3CB1-4401-AA45-D44A7B075ADD}" type="parTrans" cxnId="{6B1E3356-6696-49B4-98F7-08091DE4D17D}">
      <dgm:prSet/>
      <dgm:spPr/>
      <dgm:t>
        <a:bodyPr/>
        <a:lstStyle/>
        <a:p>
          <a:endParaRPr lang="en-US"/>
        </a:p>
      </dgm:t>
    </dgm:pt>
    <dgm:pt modelId="{45F8A508-E7EC-4B5E-B2D8-0F451C6D8D94}" type="sibTrans" cxnId="{6B1E3356-6696-49B4-98F7-08091DE4D17D}">
      <dgm:prSet/>
      <dgm:spPr/>
      <dgm:t>
        <a:bodyPr/>
        <a:lstStyle/>
        <a:p>
          <a:endParaRPr lang="en-US"/>
        </a:p>
      </dgm:t>
    </dgm:pt>
    <dgm:pt modelId="{82D6FF31-D6AF-4EA0-A9F1-3DEF53D798C7}">
      <dgm:prSet/>
      <dgm:spPr/>
      <dgm:t>
        <a:bodyPr/>
        <a:lstStyle/>
        <a:p>
          <a:r>
            <a:rPr lang="en-US" dirty="0">
              <a:latin typeface="Avenir Next LT Pro" panose="020B0504020202020204" pitchFamily="34" charset="0"/>
            </a:rPr>
            <a:t>With</a:t>
          </a:r>
          <a:r>
            <a:rPr lang="en-US" dirty="0"/>
            <a:t> </a:t>
          </a:r>
          <a:r>
            <a:rPr lang="en-US" b="1"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Linking</a:t>
          </a:r>
          <a:r>
            <a:rPr lang="en-US" b="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Lives</a:t>
          </a:r>
          <a:r>
            <a:rPr lang="en-US" dirty="0"/>
            <a:t> </a:t>
          </a:r>
          <a:r>
            <a:rPr lang="en-US" dirty="0">
              <a:latin typeface="Avenir Next LT Pro" panose="020B0504020202020204" pitchFamily="34" charset="0"/>
            </a:rPr>
            <a:t>tracking accountability and measuring outcomes related to family finding has never been easier. This solution offers customizable reporting tools to fit each clients needs.</a:t>
          </a:r>
        </a:p>
      </dgm:t>
    </dgm:pt>
    <dgm:pt modelId="{273CC7E1-5A45-4C64-9636-47431670FDE3}" type="parTrans" cxnId="{9ECD25BA-A293-4D55-A016-606044D2036A}">
      <dgm:prSet/>
      <dgm:spPr/>
      <dgm:t>
        <a:bodyPr/>
        <a:lstStyle/>
        <a:p>
          <a:endParaRPr lang="en-US"/>
        </a:p>
      </dgm:t>
    </dgm:pt>
    <dgm:pt modelId="{21F54048-0B27-44C1-AF8D-CDCC14E80642}" type="sibTrans" cxnId="{9ECD25BA-A293-4D55-A016-606044D2036A}">
      <dgm:prSet/>
      <dgm:spPr/>
      <dgm:t>
        <a:bodyPr/>
        <a:lstStyle/>
        <a:p>
          <a:endParaRPr lang="en-US"/>
        </a:p>
      </dgm:t>
    </dgm:pt>
    <dgm:pt modelId="{BCAE4F3F-E6C5-4358-907A-EE6400A7BE67}" type="pres">
      <dgm:prSet presAssocID="{90368384-05F8-4851-9AEA-2645C61F5B3A}" presName="vert0" presStyleCnt="0">
        <dgm:presLayoutVars>
          <dgm:dir/>
          <dgm:animOne val="branch"/>
          <dgm:animLvl val="lvl"/>
        </dgm:presLayoutVars>
      </dgm:prSet>
      <dgm:spPr/>
    </dgm:pt>
    <dgm:pt modelId="{72092579-2B73-42A3-8D47-CFCC310AF786}" type="pres">
      <dgm:prSet presAssocID="{876E0F36-6769-48F7-A845-BFA8F77AAF6E}" presName="thickLine" presStyleLbl="alignNode1" presStyleIdx="0" presStyleCnt="3"/>
      <dgm:spPr/>
    </dgm:pt>
    <dgm:pt modelId="{56925DB4-EC33-4951-A6AB-02FA1124A74B}" type="pres">
      <dgm:prSet presAssocID="{876E0F36-6769-48F7-A845-BFA8F77AAF6E}" presName="horz1" presStyleCnt="0"/>
      <dgm:spPr/>
    </dgm:pt>
    <dgm:pt modelId="{B61613A0-85EA-438B-88AA-171BCF3873CC}" type="pres">
      <dgm:prSet presAssocID="{876E0F36-6769-48F7-A845-BFA8F77AAF6E}" presName="tx1" presStyleLbl="revTx" presStyleIdx="0" presStyleCnt="3"/>
      <dgm:spPr/>
    </dgm:pt>
    <dgm:pt modelId="{FDD29CD9-64FB-4C3A-80EA-4FAD20371505}" type="pres">
      <dgm:prSet presAssocID="{876E0F36-6769-48F7-A845-BFA8F77AAF6E}" presName="vert1" presStyleCnt="0"/>
      <dgm:spPr/>
    </dgm:pt>
    <dgm:pt modelId="{37A6FE9D-704E-43EE-8652-21DD5FD27B34}" type="pres">
      <dgm:prSet presAssocID="{DB8C254C-215F-44AD-9CE7-EF03929AE1B0}" presName="thickLine" presStyleLbl="alignNode1" presStyleIdx="1" presStyleCnt="3"/>
      <dgm:spPr/>
    </dgm:pt>
    <dgm:pt modelId="{4F9A8B97-31A8-4239-892E-65129130067F}" type="pres">
      <dgm:prSet presAssocID="{DB8C254C-215F-44AD-9CE7-EF03929AE1B0}" presName="horz1" presStyleCnt="0"/>
      <dgm:spPr/>
    </dgm:pt>
    <dgm:pt modelId="{A6B419BC-1366-4947-A887-6F2AE8EE1AB8}" type="pres">
      <dgm:prSet presAssocID="{DB8C254C-215F-44AD-9CE7-EF03929AE1B0}" presName="tx1" presStyleLbl="revTx" presStyleIdx="1" presStyleCnt="3" custLinFactNeighborX="-984" custLinFactNeighborY="-624"/>
      <dgm:spPr/>
    </dgm:pt>
    <dgm:pt modelId="{3E756B90-BB16-438F-B7C9-318935C3CE60}" type="pres">
      <dgm:prSet presAssocID="{DB8C254C-215F-44AD-9CE7-EF03929AE1B0}" presName="vert1" presStyleCnt="0"/>
      <dgm:spPr/>
    </dgm:pt>
    <dgm:pt modelId="{AE835570-A487-420F-AC98-7B1515C03888}" type="pres">
      <dgm:prSet presAssocID="{82D6FF31-D6AF-4EA0-A9F1-3DEF53D798C7}" presName="thickLine" presStyleLbl="alignNode1" presStyleIdx="2" presStyleCnt="3"/>
      <dgm:spPr/>
    </dgm:pt>
    <dgm:pt modelId="{95702649-EFBB-40F7-8770-BC62E3CAEA51}" type="pres">
      <dgm:prSet presAssocID="{82D6FF31-D6AF-4EA0-A9F1-3DEF53D798C7}" presName="horz1" presStyleCnt="0"/>
      <dgm:spPr/>
    </dgm:pt>
    <dgm:pt modelId="{AEAB926C-1685-4480-8568-ACC4289AB937}" type="pres">
      <dgm:prSet presAssocID="{82D6FF31-D6AF-4EA0-A9F1-3DEF53D798C7}" presName="tx1" presStyleLbl="revTx" presStyleIdx="2" presStyleCnt="3"/>
      <dgm:spPr/>
    </dgm:pt>
    <dgm:pt modelId="{A20C9C81-A6DC-4BED-9117-9F0BDEF68E53}" type="pres">
      <dgm:prSet presAssocID="{82D6FF31-D6AF-4EA0-A9F1-3DEF53D798C7}" presName="vert1" presStyleCnt="0"/>
      <dgm:spPr/>
    </dgm:pt>
  </dgm:ptLst>
  <dgm:cxnLst>
    <dgm:cxn modelId="{DA3AA81B-50A5-4D81-869A-F9473CC80715}" srcId="{90368384-05F8-4851-9AEA-2645C61F5B3A}" destId="{876E0F36-6769-48F7-A845-BFA8F77AAF6E}" srcOrd="0" destOrd="0" parTransId="{C28E099C-75D4-4070-9820-7853586E9EB6}" sibTransId="{932D5259-E360-42F4-B111-74C448C41B78}"/>
    <dgm:cxn modelId="{CE07A939-58AD-4641-8226-649A71F16E19}" type="presOf" srcId="{DB8C254C-215F-44AD-9CE7-EF03929AE1B0}" destId="{A6B419BC-1366-4947-A887-6F2AE8EE1AB8}" srcOrd="0" destOrd="0" presId="urn:microsoft.com/office/officeart/2008/layout/LinedList"/>
    <dgm:cxn modelId="{102E4269-46FA-4CD3-BD3E-EBA38F3F5D11}" type="presOf" srcId="{82D6FF31-D6AF-4EA0-A9F1-3DEF53D798C7}" destId="{AEAB926C-1685-4480-8568-ACC4289AB937}" srcOrd="0" destOrd="0" presId="urn:microsoft.com/office/officeart/2008/layout/LinedList"/>
    <dgm:cxn modelId="{6B1E3356-6696-49B4-98F7-08091DE4D17D}" srcId="{90368384-05F8-4851-9AEA-2645C61F5B3A}" destId="{DB8C254C-215F-44AD-9CE7-EF03929AE1B0}" srcOrd="1" destOrd="0" parTransId="{A1DAD27A-3CB1-4401-AA45-D44A7B075ADD}" sibTransId="{45F8A508-E7EC-4B5E-B2D8-0F451C6D8D94}"/>
    <dgm:cxn modelId="{9ECD25BA-A293-4D55-A016-606044D2036A}" srcId="{90368384-05F8-4851-9AEA-2645C61F5B3A}" destId="{82D6FF31-D6AF-4EA0-A9F1-3DEF53D798C7}" srcOrd="2" destOrd="0" parTransId="{273CC7E1-5A45-4C64-9636-47431670FDE3}" sibTransId="{21F54048-0B27-44C1-AF8D-CDCC14E80642}"/>
    <dgm:cxn modelId="{CB9443C2-0A82-4FDE-A868-73007A1446A3}" type="presOf" srcId="{90368384-05F8-4851-9AEA-2645C61F5B3A}" destId="{BCAE4F3F-E6C5-4358-907A-EE6400A7BE67}" srcOrd="0" destOrd="0" presId="urn:microsoft.com/office/officeart/2008/layout/LinedList"/>
    <dgm:cxn modelId="{9042EFE3-8250-45BE-B72A-16BEE4CF3543}" type="presOf" srcId="{876E0F36-6769-48F7-A845-BFA8F77AAF6E}" destId="{B61613A0-85EA-438B-88AA-171BCF3873CC}" srcOrd="0" destOrd="0" presId="urn:microsoft.com/office/officeart/2008/layout/LinedList"/>
    <dgm:cxn modelId="{C59FDFA2-D182-4DE5-AD63-85F8ECE9F62F}" type="presParOf" srcId="{BCAE4F3F-E6C5-4358-907A-EE6400A7BE67}" destId="{72092579-2B73-42A3-8D47-CFCC310AF786}" srcOrd="0" destOrd="0" presId="urn:microsoft.com/office/officeart/2008/layout/LinedList"/>
    <dgm:cxn modelId="{548390D9-F801-427A-A611-8C00E61F0DE5}" type="presParOf" srcId="{BCAE4F3F-E6C5-4358-907A-EE6400A7BE67}" destId="{56925DB4-EC33-4951-A6AB-02FA1124A74B}" srcOrd="1" destOrd="0" presId="urn:microsoft.com/office/officeart/2008/layout/LinedList"/>
    <dgm:cxn modelId="{24488E77-647F-4868-884B-00FD3C8E7E51}" type="presParOf" srcId="{56925DB4-EC33-4951-A6AB-02FA1124A74B}" destId="{B61613A0-85EA-438B-88AA-171BCF3873CC}" srcOrd="0" destOrd="0" presId="urn:microsoft.com/office/officeart/2008/layout/LinedList"/>
    <dgm:cxn modelId="{C7665CC8-A9DD-4DB6-B957-04EC017E13BC}" type="presParOf" srcId="{56925DB4-EC33-4951-A6AB-02FA1124A74B}" destId="{FDD29CD9-64FB-4C3A-80EA-4FAD20371505}" srcOrd="1" destOrd="0" presId="urn:microsoft.com/office/officeart/2008/layout/LinedList"/>
    <dgm:cxn modelId="{17741E4F-F40F-48C3-A179-66C047D0CE03}" type="presParOf" srcId="{BCAE4F3F-E6C5-4358-907A-EE6400A7BE67}" destId="{37A6FE9D-704E-43EE-8652-21DD5FD27B34}" srcOrd="2" destOrd="0" presId="urn:microsoft.com/office/officeart/2008/layout/LinedList"/>
    <dgm:cxn modelId="{BE5E1B0C-336E-4639-89C8-2C639CBEC91F}" type="presParOf" srcId="{BCAE4F3F-E6C5-4358-907A-EE6400A7BE67}" destId="{4F9A8B97-31A8-4239-892E-65129130067F}" srcOrd="3" destOrd="0" presId="urn:microsoft.com/office/officeart/2008/layout/LinedList"/>
    <dgm:cxn modelId="{D515110E-25D1-49CE-9424-F65150137995}" type="presParOf" srcId="{4F9A8B97-31A8-4239-892E-65129130067F}" destId="{A6B419BC-1366-4947-A887-6F2AE8EE1AB8}" srcOrd="0" destOrd="0" presId="urn:microsoft.com/office/officeart/2008/layout/LinedList"/>
    <dgm:cxn modelId="{C746C8C9-E09D-4CE9-AA38-86B1A214E54B}" type="presParOf" srcId="{4F9A8B97-31A8-4239-892E-65129130067F}" destId="{3E756B90-BB16-438F-B7C9-318935C3CE60}" srcOrd="1" destOrd="0" presId="urn:microsoft.com/office/officeart/2008/layout/LinedList"/>
    <dgm:cxn modelId="{CF037E07-7AA2-446B-B3D2-66A2FECF1392}" type="presParOf" srcId="{BCAE4F3F-E6C5-4358-907A-EE6400A7BE67}" destId="{AE835570-A487-420F-AC98-7B1515C03888}" srcOrd="4" destOrd="0" presId="urn:microsoft.com/office/officeart/2008/layout/LinedList"/>
    <dgm:cxn modelId="{80D95085-DF31-4FAD-B8FA-EF60EBB65CE2}" type="presParOf" srcId="{BCAE4F3F-E6C5-4358-907A-EE6400A7BE67}" destId="{95702649-EFBB-40F7-8770-BC62E3CAEA51}" srcOrd="5" destOrd="0" presId="urn:microsoft.com/office/officeart/2008/layout/LinedList"/>
    <dgm:cxn modelId="{56733227-10D0-4063-BE25-B10D0A3558E6}" type="presParOf" srcId="{95702649-EFBB-40F7-8770-BC62E3CAEA51}" destId="{AEAB926C-1685-4480-8568-ACC4289AB937}" srcOrd="0" destOrd="0" presId="urn:microsoft.com/office/officeart/2008/layout/LinedList"/>
    <dgm:cxn modelId="{E0BF7EDE-FA9D-49F4-8643-DD0CDA22B429}" type="presParOf" srcId="{95702649-EFBB-40F7-8770-BC62E3CAEA51}" destId="{A20C9C81-A6DC-4BED-9117-9F0BDEF68E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92579-2B73-42A3-8D47-CFCC310AF786}">
      <dsp:nvSpPr>
        <dsp:cNvPr id="0" name=""/>
        <dsp:cNvSpPr/>
      </dsp:nvSpPr>
      <dsp:spPr>
        <a:xfrm>
          <a:off x="0" y="2850"/>
          <a:ext cx="47716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613A0-85EA-438B-88AA-171BCF3873CC}">
      <dsp:nvSpPr>
        <dsp:cNvPr id="0" name=""/>
        <dsp:cNvSpPr/>
      </dsp:nvSpPr>
      <dsp:spPr>
        <a:xfrm>
          <a:off x="0" y="2850"/>
          <a:ext cx="4771607" cy="1944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Avenir Next LT Pro" panose="020B0504020202020204" pitchFamily="34" charset="0"/>
            </a:rPr>
            <a:t>Voce Solutions believes every child needs a family. Our software is a fast, efficient family finding technology that will ensure every child is connected to a safe, caring adult the moment they enter the foster care system.</a:t>
          </a:r>
        </a:p>
      </dsp:txBody>
      <dsp:txXfrm>
        <a:off x="0" y="2850"/>
        <a:ext cx="4771607" cy="1944082"/>
      </dsp:txXfrm>
    </dsp:sp>
    <dsp:sp modelId="{37A6FE9D-704E-43EE-8652-21DD5FD27B34}">
      <dsp:nvSpPr>
        <dsp:cNvPr id="0" name=""/>
        <dsp:cNvSpPr/>
      </dsp:nvSpPr>
      <dsp:spPr>
        <a:xfrm>
          <a:off x="0" y="1946933"/>
          <a:ext cx="47716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419BC-1366-4947-A887-6F2AE8EE1AB8}">
      <dsp:nvSpPr>
        <dsp:cNvPr id="0" name=""/>
        <dsp:cNvSpPr/>
      </dsp:nvSpPr>
      <dsp:spPr>
        <a:xfrm>
          <a:off x="0" y="1934802"/>
          <a:ext cx="4771607" cy="1944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Linking</a:t>
          </a:r>
          <a:r>
            <a:rPr lang="en-US" sz="2000" b="0" kern="120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Lives</a:t>
          </a:r>
          <a:r>
            <a:rPr lang="en-US" sz="2000" kern="1200" dirty="0"/>
            <a:t> </a:t>
          </a:r>
          <a:r>
            <a:rPr lang="en-US" sz="2000" kern="1200" dirty="0">
              <a:latin typeface="Avenir Next LT Pro" panose="020B0504020202020204" pitchFamily="34" charset="0"/>
            </a:rPr>
            <a:t>simplifies the family finding process by aggregating real-time data into user-friendly digital profiles, helping child welfare professionals to make data-informed decisions related to permanency.</a:t>
          </a:r>
        </a:p>
      </dsp:txBody>
      <dsp:txXfrm>
        <a:off x="0" y="1934802"/>
        <a:ext cx="4771607" cy="1944082"/>
      </dsp:txXfrm>
    </dsp:sp>
    <dsp:sp modelId="{AE835570-A487-420F-AC98-7B1515C03888}">
      <dsp:nvSpPr>
        <dsp:cNvPr id="0" name=""/>
        <dsp:cNvSpPr/>
      </dsp:nvSpPr>
      <dsp:spPr>
        <a:xfrm>
          <a:off x="0" y="3891015"/>
          <a:ext cx="47716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B926C-1685-4480-8568-ACC4289AB937}">
      <dsp:nvSpPr>
        <dsp:cNvPr id="0" name=""/>
        <dsp:cNvSpPr/>
      </dsp:nvSpPr>
      <dsp:spPr>
        <a:xfrm>
          <a:off x="0" y="3891015"/>
          <a:ext cx="4771607" cy="1944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Avenir Next LT Pro" panose="020B0504020202020204" pitchFamily="34" charset="0"/>
            </a:rPr>
            <a:t>With</a:t>
          </a:r>
          <a:r>
            <a:rPr lang="en-US" sz="2000" kern="1200" dirty="0"/>
            <a:t> </a:t>
          </a:r>
          <a:r>
            <a:rPr lang="en-US" sz="2000" b="1" kern="120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Linking</a:t>
          </a:r>
          <a:r>
            <a:rPr lang="en-US" sz="2000" b="0" kern="120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Lives</a:t>
          </a:r>
          <a:r>
            <a:rPr lang="en-US" sz="2000" kern="1200" dirty="0"/>
            <a:t> </a:t>
          </a:r>
          <a:r>
            <a:rPr lang="en-US" sz="2000" kern="1200" dirty="0">
              <a:latin typeface="Avenir Next LT Pro" panose="020B0504020202020204" pitchFamily="34" charset="0"/>
            </a:rPr>
            <a:t>tracking accountability and measuring outcomes related to family finding has never been easier. This solution offers customizable reporting tools to fit each clients needs.</a:t>
          </a:r>
        </a:p>
      </dsp:txBody>
      <dsp:txXfrm>
        <a:off x="0" y="3891015"/>
        <a:ext cx="4771607" cy="194408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D56F4-C0B0-4753-BA49-C46B5D4CEFBB}" type="datetimeFigureOut">
              <a:rPr lang="en-US" smtClean="0"/>
              <a:t>5/10/2021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BA74F-345C-4E02-8CFA-96144B2F29C4}" type="slidenum">
              <a:rPr lang="en-US" smtClean="0"/>
              <a:t>‹#›</a:t>
            </a:fld>
            <a:endParaRPr lang="en-US" dirty="0"/>
          </a:p>
        </p:txBody>
      </p:sp>
    </p:spTree>
    <p:extLst>
      <p:ext uri="{BB962C8B-B14F-4D97-AF65-F5344CB8AC3E}">
        <p14:creationId xmlns:p14="http://schemas.microsoft.com/office/powerpoint/2010/main" val="175331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55C6-4E7D-4A32-BB14-ED583B7B3C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87AA47-AC4C-432B-9702-7E393898DE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62FA10-8BDE-4241-8A79-20E9946D37AD}"/>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5" name="Footer Placeholder 4">
            <a:extLst>
              <a:ext uri="{FF2B5EF4-FFF2-40B4-BE49-F238E27FC236}">
                <a16:creationId xmlns:a16="http://schemas.microsoft.com/office/drawing/2014/main" id="{FB068AD9-33C5-42F0-9646-9BFF99402D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30D8FE-DE61-47AA-BA78-FBA7D976A653}"/>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365917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8DDF-AE51-42AF-9648-F7C0F6CF8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027A47-46BA-489F-9630-E7BFE1944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9A96F-9AC8-456D-9E15-BE29185ED8D9}"/>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5" name="Footer Placeholder 4">
            <a:extLst>
              <a:ext uri="{FF2B5EF4-FFF2-40B4-BE49-F238E27FC236}">
                <a16:creationId xmlns:a16="http://schemas.microsoft.com/office/drawing/2014/main" id="{751D2BB1-C6D4-4CDB-B2AB-2A2C8C6669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F69B23-3D84-4D6F-A850-4AB034556F4F}"/>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174885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66D80A-2635-4F13-8F4B-D7B692E0E9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F7C1E-C8BB-40EA-88E8-01E29F1BC3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02E89-104E-472A-9BE5-5A3D2DA8E8BF}"/>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5" name="Footer Placeholder 4">
            <a:extLst>
              <a:ext uri="{FF2B5EF4-FFF2-40B4-BE49-F238E27FC236}">
                <a16:creationId xmlns:a16="http://schemas.microsoft.com/office/drawing/2014/main" id="{3DADC417-A1FD-4E64-A6A4-4EC417D86B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006FF8-1F86-4002-B3AD-B1A72432316D}"/>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200279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F05B-5345-42D0-896C-42D7C112A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4C364-0E25-4709-B44C-8DCA91E84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1C2F6-9853-46DC-96D9-AE93EDE358A1}"/>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5" name="Footer Placeholder 4">
            <a:extLst>
              <a:ext uri="{FF2B5EF4-FFF2-40B4-BE49-F238E27FC236}">
                <a16:creationId xmlns:a16="http://schemas.microsoft.com/office/drawing/2014/main" id="{5C8580FC-3728-4DBF-9022-8DFDA64D72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2CDAEC-339F-4BD6-8824-2914E93BFBA0}"/>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41778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2732-6A2A-459D-A60A-A88911EC6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1903AA-286E-421C-895F-D0F49BED08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232F7-C1B0-4D14-9173-2D8D712A3969}"/>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5" name="Footer Placeholder 4">
            <a:extLst>
              <a:ext uri="{FF2B5EF4-FFF2-40B4-BE49-F238E27FC236}">
                <a16:creationId xmlns:a16="http://schemas.microsoft.com/office/drawing/2014/main" id="{DA35323B-0FD7-472E-B198-6A96BEA43D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B0C272-1038-4348-BEE1-F78120206968}"/>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100018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AFB2-63FD-4701-BB2C-010CEF125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CEFC5-7D39-4856-80A0-5256C5596A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F6ABB3-8F1A-4F7D-9C5A-16C2118CF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5F67D-24F0-40B2-9549-A6045DACEC00}"/>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6" name="Footer Placeholder 5">
            <a:extLst>
              <a:ext uri="{FF2B5EF4-FFF2-40B4-BE49-F238E27FC236}">
                <a16:creationId xmlns:a16="http://schemas.microsoft.com/office/drawing/2014/main" id="{03475B72-9BCE-46DF-B05E-D9F2355AAE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C05A36-B7B7-4D98-A37A-968E73ACCACC}"/>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3293208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2176-AC13-46E0-B614-AD8567D5E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F66B1-78BF-4DBF-A660-589FEA818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0C97E-B0FB-4E29-BD6B-0C5832DFB8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B42E14-77F7-4F2E-A00C-FEB90B0E8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23C18-F698-4B38-8F49-D3F0954AB1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2C62B-B776-47A6-8F58-2470BE36C6A5}"/>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8" name="Footer Placeholder 7">
            <a:extLst>
              <a:ext uri="{FF2B5EF4-FFF2-40B4-BE49-F238E27FC236}">
                <a16:creationId xmlns:a16="http://schemas.microsoft.com/office/drawing/2014/main" id="{8D38ABC9-B6A8-4541-B6C2-D8E7478837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DFE86F-BC5D-49F9-B83E-C38F1772B25F}"/>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80909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8F25-2E8A-4F13-AC7C-1A8482C2E4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A10CE-4FFD-430C-B3CB-A82FA79A93A5}"/>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4" name="Footer Placeholder 3">
            <a:extLst>
              <a:ext uri="{FF2B5EF4-FFF2-40B4-BE49-F238E27FC236}">
                <a16:creationId xmlns:a16="http://schemas.microsoft.com/office/drawing/2014/main" id="{70FBF64E-D9E7-4E55-83A6-F753467384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64A4F1-C07C-4899-8E1B-C9E69279594E}"/>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287272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BF584-F0E6-4D71-B360-3BB97ED57AD0}"/>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3" name="Footer Placeholder 2">
            <a:extLst>
              <a:ext uri="{FF2B5EF4-FFF2-40B4-BE49-F238E27FC236}">
                <a16:creationId xmlns:a16="http://schemas.microsoft.com/office/drawing/2014/main" id="{35EB605F-CE78-46BF-9969-5F01CB18841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E15EAF-1F30-4C78-BB0F-B2954CEC56B8}"/>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201505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ABBD-76B1-42AF-AB87-8CC3186D5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014609-7300-4205-A8FC-89E941652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234B0E-A792-4C80-AC80-8C4010EB6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58BEE-E0CD-4406-AD0B-8B411D042313}"/>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6" name="Footer Placeholder 5">
            <a:extLst>
              <a:ext uri="{FF2B5EF4-FFF2-40B4-BE49-F238E27FC236}">
                <a16:creationId xmlns:a16="http://schemas.microsoft.com/office/drawing/2014/main" id="{E32607EC-7524-4425-B112-69F4C02765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F62BE4-0977-4A65-8D88-D1F25CB0C901}"/>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97602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466C-D335-4444-9EF8-E2C0861FF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1D42A-039E-4573-B8BC-825A83DE56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16DB06-6AA0-4777-BB80-E72437D25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9F8AE5-4427-45DF-92DB-222479215139}"/>
              </a:ext>
            </a:extLst>
          </p:cNvPr>
          <p:cNvSpPr>
            <a:spLocks noGrp="1"/>
          </p:cNvSpPr>
          <p:nvPr>
            <p:ph type="dt" sz="half" idx="10"/>
          </p:nvPr>
        </p:nvSpPr>
        <p:spPr/>
        <p:txBody>
          <a:bodyPr/>
          <a:lstStyle/>
          <a:p>
            <a:fld id="{7C5670F1-CDCA-4A20-B0CB-A37745F23F3D}" type="datetimeFigureOut">
              <a:rPr lang="en-US" smtClean="0"/>
              <a:t>5/10/2021</a:t>
            </a:fld>
            <a:endParaRPr lang="en-US" dirty="0"/>
          </a:p>
        </p:txBody>
      </p:sp>
      <p:sp>
        <p:nvSpPr>
          <p:cNvPr id="6" name="Footer Placeholder 5">
            <a:extLst>
              <a:ext uri="{FF2B5EF4-FFF2-40B4-BE49-F238E27FC236}">
                <a16:creationId xmlns:a16="http://schemas.microsoft.com/office/drawing/2014/main" id="{DE37BE26-A588-4B14-B5D5-49AF909323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5E95DE-4D77-4520-AFDB-B4BE741CA04F}"/>
              </a:ext>
            </a:extLst>
          </p:cNvPr>
          <p:cNvSpPr>
            <a:spLocks noGrp="1"/>
          </p:cNvSpPr>
          <p:nvPr>
            <p:ph type="sldNum" sz="quarter" idx="12"/>
          </p:nvPr>
        </p:nvSpPr>
        <p:spPr/>
        <p:txBody>
          <a:bodyPr/>
          <a:lstStyle/>
          <a:p>
            <a:fld id="{93D57320-4DEB-488D-ADC7-A6C01B0CB00F}" type="slidenum">
              <a:rPr lang="en-US" smtClean="0"/>
              <a:t>‹#›</a:t>
            </a:fld>
            <a:endParaRPr lang="en-US" dirty="0"/>
          </a:p>
        </p:txBody>
      </p:sp>
    </p:spTree>
    <p:extLst>
      <p:ext uri="{BB962C8B-B14F-4D97-AF65-F5344CB8AC3E}">
        <p14:creationId xmlns:p14="http://schemas.microsoft.com/office/powerpoint/2010/main" val="81027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109B3F-8D34-4693-8639-F4AD00C77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71588E-D233-4CD4-A338-78B58EE09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3C11D-2118-4FB8-B166-0B5D25459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670F1-CDCA-4A20-B0CB-A37745F23F3D}" type="datetimeFigureOut">
              <a:rPr lang="en-US" smtClean="0"/>
              <a:t>5/10/2021</a:t>
            </a:fld>
            <a:endParaRPr lang="en-US" dirty="0"/>
          </a:p>
        </p:txBody>
      </p:sp>
      <p:sp>
        <p:nvSpPr>
          <p:cNvPr id="5" name="Footer Placeholder 4">
            <a:extLst>
              <a:ext uri="{FF2B5EF4-FFF2-40B4-BE49-F238E27FC236}">
                <a16:creationId xmlns:a16="http://schemas.microsoft.com/office/drawing/2014/main" id="{167E0504-F6FD-425F-B627-DFBA4B2AA4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E4EAC1-556B-4003-A137-CD3260C8D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57320-4DEB-488D-ADC7-A6C01B0CB00F}" type="slidenum">
              <a:rPr lang="en-US" smtClean="0"/>
              <a:t>‹#›</a:t>
            </a:fld>
            <a:endParaRPr lang="en-US" dirty="0"/>
          </a:p>
        </p:txBody>
      </p:sp>
    </p:spTree>
    <p:extLst>
      <p:ext uri="{BB962C8B-B14F-4D97-AF65-F5344CB8AC3E}">
        <p14:creationId xmlns:p14="http://schemas.microsoft.com/office/powerpoint/2010/main" val="1011054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contactus@vocesolutions.org" TargetMode="External"/><Relationship Id="rId2" Type="http://schemas.openxmlformats.org/officeDocument/2006/relationships/hyperlink" Target="http://www.voce-solutions.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F80DE9-F6F1-47E4-BA25-B314E35A19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1" cy="4634144"/>
          </a:xfrm>
          <a:prstGeom prst="rect">
            <a:avLst/>
          </a:prstGeom>
        </p:spPr>
      </p:pic>
      <p:sp>
        <p:nvSpPr>
          <p:cNvPr id="2" name="TextBox 1">
            <a:extLst>
              <a:ext uri="{FF2B5EF4-FFF2-40B4-BE49-F238E27FC236}">
                <a16:creationId xmlns:a16="http://schemas.microsoft.com/office/drawing/2014/main" id="{92EDAFFE-CB98-4755-B6B4-51476B0F124E}"/>
              </a:ext>
            </a:extLst>
          </p:cNvPr>
          <p:cNvSpPr txBox="1"/>
          <p:nvPr/>
        </p:nvSpPr>
        <p:spPr>
          <a:xfrm>
            <a:off x="3108609" y="4896867"/>
            <a:ext cx="6393610" cy="1754326"/>
          </a:xfrm>
          <a:prstGeom prst="rect">
            <a:avLst/>
          </a:prstGeom>
          <a:noFill/>
        </p:spPr>
        <p:txBody>
          <a:bodyPr wrap="none" rtlCol="0">
            <a:spAutoFit/>
          </a:bodyPr>
          <a:lstStyle/>
          <a:p>
            <a:pPr algn="ctr"/>
            <a:r>
              <a:rPr lang="en-US" sz="7200" b="1" dirty="0">
                <a:solidFill>
                  <a:srgbClr val="432759"/>
                </a:solidFill>
                <a:effectLst>
                  <a:outerShdw blurRad="38100" dist="38100" dir="2700000" algn="tl">
                    <a:srgbClr val="000000">
                      <a:alpha val="43137"/>
                    </a:srgbClr>
                  </a:outerShdw>
                </a:effectLst>
                <a:latin typeface="Avenir Next LT Pro" panose="020B0504020202020204" pitchFamily="34" charset="0"/>
              </a:rPr>
              <a:t>Linking</a:t>
            </a:r>
            <a:r>
              <a:rPr lang="en-US" sz="7200" dirty="0">
                <a:solidFill>
                  <a:srgbClr val="432759"/>
                </a:solidFill>
                <a:effectLst>
                  <a:outerShdw blurRad="38100" dist="38100" dir="2700000" algn="tl">
                    <a:srgbClr val="000000">
                      <a:alpha val="43137"/>
                    </a:srgbClr>
                  </a:outerShdw>
                </a:effectLst>
                <a:latin typeface="Avenir Next LT Pro" panose="020B0504020202020204" pitchFamily="34" charset="0"/>
              </a:rPr>
              <a:t>Lives</a:t>
            </a:r>
          </a:p>
          <a:p>
            <a:pPr algn="ctr"/>
            <a:r>
              <a:rPr lang="en-US" sz="3600" dirty="0">
                <a:solidFill>
                  <a:srgbClr val="432759"/>
                </a:solidFill>
                <a:latin typeface="Avenir Next LT Pro" panose="020B0504020202020204" pitchFamily="34" charset="0"/>
              </a:rPr>
              <a:t>Locate. Link. Lasting Change. </a:t>
            </a:r>
          </a:p>
        </p:txBody>
      </p:sp>
    </p:spTree>
    <p:extLst>
      <p:ext uri="{BB962C8B-B14F-4D97-AF65-F5344CB8AC3E}">
        <p14:creationId xmlns:p14="http://schemas.microsoft.com/office/powerpoint/2010/main" val="95852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typing on laptop">
            <a:extLst>
              <a:ext uri="{FF2B5EF4-FFF2-40B4-BE49-F238E27FC236}">
                <a16:creationId xmlns:a16="http://schemas.microsoft.com/office/drawing/2014/main" id="{0705A4AC-D1CF-4A28-AA56-64CBD0C5815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514" r="21250" b="-1"/>
          <a:stretch/>
        </p:blipFill>
        <p:spPr>
          <a:xfrm>
            <a:off x="5797543" y="10"/>
            <a:ext cx="6394152" cy="6857990"/>
          </a:xfrm>
          <a:prstGeom prst="rect">
            <a:avLst/>
          </a:prstGeom>
        </p:spPr>
      </p:pic>
      <p:pic>
        <p:nvPicPr>
          <p:cNvPr id="16"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13C1E4F-CD84-4993-A26D-37121FC794F5}"/>
              </a:ext>
            </a:extLst>
          </p:cNvPr>
          <p:cNvSpPr>
            <a:spLocks noGrp="1"/>
          </p:cNvSpPr>
          <p:nvPr>
            <p:ph type="title"/>
          </p:nvPr>
        </p:nvSpPr>
        <p:spPr>
          <a:xfrm>
            <a:off x="31884" y="598420"/>
            <a:ext cx="6711816" cy="1311664"/>
          </a:xfrm>
        </p:spPr>
        <p:txBody>
          <a:bodyPr>
            <a:normAutofit fontScale="90000"/>
          </a:bodyPr>
          <a:lstStyle/>
          <a:p>
            <a:r>
              <a:rPr lang="en-US" sz="49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Proprietary Technology</a:t>
            </a:r>
            <a:br>
              <a:rPr kumimoji="0" lang="en-US" sz="32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br>
            <a:endParaRPr lang="en-US" sz="2800" dirty="0">
              <a:solidFill>
                <a:srgbClr val="000000"/>
              </a:solidFill>
            </a:endParaRPr>
          </a:p>
        </p:txBody>
      </p:sp>
      <p:sp>
        <p:nvSpPr>
          <p:cNvPr id="3" name="Content Placeholder 2">
            <a:extLst>
              <a:ext uri="{FF2B5EF4-FFF2-40B4-BE49-F238E27FC236}">
                <a16:creationId xmlns:a16="http://schemas.microsoft.com/office/drawing/2014/main" id="{471E06CC-B00F-440D-A2EF-624C846002D1}"/>
              </a:ext>
            </a:extLst>
          </p:cNvPr>
          <p:cNvSpPr>
            <a:spLocks noGrp="1"/>
          </p:cNvSpPr>
          <p:nvPr>
            <p:ph idx="1"/>
          </p:nvPr>
        </p:nvSpPr>
        <p:spPr>
          <a:xfrm>
            <a:off x="804997" y="2272143"/>
            <a:ext cx="4706803" cy="3788830"/>
          </a:xfrm>
        </p:spPr>
        <p:txBody>
          <a:bodyPr anchor="ctr">
            <a:normAutofit/>
          </a:bodyPr>
          <a:lstStyle/>
          <a:p>
            <a:r>
              <a:rPr lang="en-US" sz="2000" b="1" dirty="0">
                <a:solidFill>
                  <a:srgbClr val="000000"/>
                </a:solidFill>
                <a:latin typeface="Avenir Next LT Pro" panose="020B0504020202020204" pitchFamily="34" charset="0"/>
              </a:rPr>
              <a:t> </a:t>
            </a:r>
            <a:r>
              <a:rPr lang="en-US" sz="2000" b="1" dirty="0">
                <a:solidFill>
                  <a:srgbClr val="432759"/>
                </a:solidFill>
                <a:latin typeface="Avenir Next LT Pro" panose="020B0504020202020204" pitchFamily="34" charset="0"/>
              </a:rPr>
              <a:t>Linking</a:t>
            </a:r>
            <a:r>
              <a:rPr lang="en-US" sz="2000" dirty="0">
                <a:solidFill>
                  <a:srgbClr val="432759"/>
                </a:solidFill>
                <a:latin typeface="Avenir Next LT Pro" panose="020B0504020202020204" pitchFamily="34" charset="0"/>
              </a:rPr>
              <a:t>Lives</a:t>
            </a:r>
            <a:r>
              <a:rPr lang="en-US" sz="2000" dirty="0">
                <a:solidFill>
                  <a:srgbClr val="000000"/>
                </a:solidFill>
                <a:latin typeface="Avenir Next LT Pro" panose="020B0504020202020204" pitchFamily="34" charset="0"/>
              </a:rPr>
              <a:t>, a product of Voce Solutions, is the only family finding SaaS solution on the market that incorporates interactive communication features designed specifically to meet the needs of child welfare professionals in their family finding efforts.</a:t>
            </a:r>
          </a:p>
          <a:p>
            <a:r>
              <a:rPr lang="en-US" sz="2000" b="1" dirty="0">
                <a:solidFill>
                  <a:srgbClr val="000000"/>
                </a:solidFill>
                <a:latin typeface="Avenir Next LT Pro" panose="020B0504020202020204" pitchFamily="34" charset="0"/>
              </a:rPr>
              <a:t> </a:t>
            </a:r>
            <a:r>
              <a:rPr lang="en-US" sz="2000" b="1" dirty="0">
                <a:solidFill>
                  <a:srgbClr val="432759"/>
                </a:solidFill>
                <a:latin typeface="Avenir Next LT Pro" panose="020B0504020202020204" pitchFamily="34" charset="0"/>
              </a:rPr>
              <a:t>Linking</a:t>
            </a:r>
            <a:r>
              <a:rPr lang="en-US" sz="2000" dirty="0">
                <a:solidFill>
                  <a:srgbClr val="432759"/>
                </a:solidFill>
                <a:latin typeface="Avenir Next LT Pro" panose="020B0504020202020204" pitchFamily="34" charset="0"/>
              </a:rPr>
              <a:t>Lives</a:t>
            </a:r>
            <a:r>
              <a:rPr lang="en-US" sz="2000" dirty="0">
                <a:solidFill>
                  <a:srgbClr val="000000"/>
                </a:solidFill>
                <a:latin typeface="Avenir Next LT Pro" panose="020B0504020202020204" pitchFamily="34" charset="0"/>
              </a:rPr>
              <a:t> was built for and by the expertise of child welfare professionals guided by technology experts.</a:t>
            </a:r>
          </a:p>
        </p:txBody>
      </p:sp>
    </p:spTree>
    <p:extLst>
      <p:ext uri="{BB962C8B-B14F-4D97-AF65-F5344CB8AC3E}">
        <p14:creationId xmlns:p14="http://schemas.microsoft.com/office/powerpoint/2010/main" val="174391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Magnifying glass showing decling performance">
            <a:extLst>
              <a:ext uri="{FF2B5EF4-FFF2-40B4-BE49-F238E27FC236}">
                <a16:creationId xmlns:a16="http://schemas.microsoft.com/office/drawing/2014/main" id="{5E7126B4-9E77-431C-BE75-11E47F821F3C}"/>
              </a:ext>
            </a:extLst>
          </p:cNvPr>
          <p:cNvPicPr>
            <a:picLocks noChangeAspect="1"/>
          </p:cNvPicPr>
          <p:nvPr/>
        </p:nvPicPr>
        <p:blipFill rotWithShape="1">
          <a:blip r:embed="rId2">
            <a:extLst>
              <a:ext uri="{28A0092B-C50C-407E-A947-70E740481C1C}">
                <a14:useLocalDpi xmlns:a14="http://schemas.microsoft.com/office/drawing/2010/main" val="0"/>
              </a:ext>
            </a:extLst>
          </a:blip>
          <a:srcRect t="1464" r="23298" b="7627"/>
          <a:stretch/>
        </p:blipFill>
        <p:spPr>
          <a:xfrm>
            <a:off x="3523488" y="10"/>
            <a:ext cx="8668512" cy="6857990"/>
          </a:xfrm>
          <a:prstGeom prst="rect">
            <a:avLst/>
          </a:prstGeom>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ADCB3E-CE68-414F-8F57-1ADB3038F670}"/>
              </a:ext>
            </a:extLst>
          </p:cNvPr>
          <p:cNvSpPr>
            <a:spLocks noGrp="1"/>
          </p:cNvSpPr>
          <p:nvPr>
            <p:ph type="title"/>
          </p:nvPr>
        </p:nvSpPr>
        <p:spPr>
          <a:xfrm>
            <a:off x="371093" y="1161288"/>
            <a:ext cx="3638931" cy="1124712"/>
          </a:xfrm>
        </p:spPr>
        <p:txBody>
          <a:bodyPr vert="horz" lIns="91440" tIns="45720" rIns="91440" bIns="45720" rtlCol="0" anchor="b">
            <a:normAutofit fontScale="90000"/>
          </a:bodyPr>
          <a:lstStyle/>
          <a:p>
            <a:br>
              <a:rPr lang="en-US" sz="5400" dirty="0">
                <a:solidFill>
                  <a:srgbClr val="432759"/>
                </a:solidFill>
                <a:effectLst>
                  <a:outerShdw blurRad="38100" dist="38100" dir="2700000" algn="tl">
                    <a:srgbClr val="000000">
                      <a:alpha val="43137"/>
                    </a:srgbClr>
                  </a:outerShdw>
                </a:effectLst>
                <a:latin typeface="Avenir Next LT Pro" panose="020B0504020202020204" pitchFamily="34" charset="0"/>
              </a:rPr>
            </a:br>
            <a:br>
              <a:rPr lang="en-US" sz="5400" dirty="0">
                <a:solidFill>
                  <a:srgbClr val="432759"/>
                </a:solidFill>
                <a:effectLst>
                  <a:outerShdw blurRad="38100" dist="38100" dir="2700000" algn="tl">
                    <a:srgbClr val="000000">
                      <a:alpha val="43137"/>
                    </a:srgbClr>
                  </a:outerShdw>
                </a:effectLst>
                <a:latin typeface="Avenir Next LT Pro" panose="020B0504020202020204" pitchFamily="34" charset="0"/>
              </a:rPr>
            </a:br>
            <a:r>
              <a:rPr lang="en-US" sz="5300" dirty="0">
                <a:solidFill>
                  <a:srgbClr val="432759"/>
                </a:solidFill>
                <a:effectLst>
                  <a:outerShdw blurRad="38100" dist="38100" dir="2700000" algn="tl">
                    <a:srgbClr val="000000">
                      <a:alpha val="43137"/>
                    </a:srgbClr>
                  </a:outerShdw>
                </a:effectLst>
                <a:latin typeface="Avenir Next LT Pro" panose="020B0504020202020204" pitchFamily="34" charset="0"/>
              </a:rPr>
              <a:t>Market Size</a:t>
            </a:r>
            <a:endParaRPr lang="en-US" sz="5300" dirty="0"/>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629C79-C586-4093-9104-FB5818542A66}"/>
              </a:ext>
            </a:extLst>
          </p:cNvPr>
          <p:cNvSpPr>
            <a:spLocks noGrp="1"/>
          </p:cNvSpPr>
          <p:nvPr>
            <p:ph idx="1"/>
          </p:nvPr>
        </p:nvSpPr>
        <p:spPr>
          <a:xfrm>
            <a:off x="371093" y="2718054"/>
            <a:ext cx="4651843" cy="3207258"/>
          </a:xfrm>
        </p:spPr>
        <p:txBody>
          <a:bodyPr vert="horz" lIns="91440" tIns="45720" rIns="91440" bIns="45720" rtlCol="0" anchor="t">
            <a:normAutofit/>
          </a:bodyPr>
          <a:lstStyle/>
          <a:p>
            <a:pPr marL="0" indent="0">
              <a:buNone/>
            </a:pPr>
            <a:r>
              <a:rPr lang="en-US" sz="2400" dirty="0">
                <a:latin typeface="Avenir Next LT Pro" panose="020B0504020202020204" pitchFamily="34" charset="0"/>
              </a:rPr>
              <a:t>Our Market Size measured by revenue, of the Adoption &amp; Child Welfare Services Industry is </a:t>
            </a:r>
            <a:r>
              <a:rPr lang="en-US" sz="2400" b="1" dirty="0">
                <a:latin typeface="Avenir Next LT Pro" panose="020B0504020202020204" pitchFamily="34" charset="0"/>
              </a:rPr>
              <a:t>15.5bn</a:t>
            </a:r>
            <a:r>
              <a:rPr lang="en-US" sz="2400" dirty="0">
                <a:latin typeface="Avenir Next LT Pro" panose="020B0504020202020204" pitchFamily="34" charset="0"/>
              </a:rPr>
              <a:t>.</a:t>
            </a:r>
          </a:p>
        </p:txBody>
      </p:sp>
    </p:spTree>
    <p:extLst>
      <p:ext uri="{BB962C8B-B14F-4D97-AF65-F5344CB8AC3E}">
        <p14:creationId xmlns:p14="http://schemas.microsoft.com/office/powerpoint/2010/main" val="3437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15">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5FA78DE-F124-4D4B-A9C4-75333ABC38F2}"/>
              </a:ext>
            </a:extLst>
          </p:cNvPr>
          <p:cNvSpPr>
            <a:spLocks noGrp="1"/>
          </p:cNvSpPr>
          <p:nvPr>
            <p:ph type="title"/>
          </p:nvPr>
        </p:nvSpPr>
        <p:spPr>
          <a:xfrm>
            <a:off x="6738267" y="802955"/>
            <a:ext cx="4333814" cy="1454051"/>
          </a:xfrm>
        </p:spPr>
        <p:txBody>
          <a:bodyPr>
            <a:normAutofit fontScale="90000"/>
          </a:bodyPr>
          <a:lstStyle/>
          <a:p>
            <a:r>
              <a:rPr lang="en-US" sz="53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Competition</a:t>
            </a:r>
            <a:br>
              <a:rPr kumimoji="0" lang="en-US" sz="40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br>
            <a:br>
              <a:rPr kumimoji="0" lang="en-US" sz="3600" b="0" i="0" u="none" strike="noStrike"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br>
            <a:endParaRPr lang="en-US" sz="3600" dirty="0">
              <a:solidFill>
                <a:srgbClr val="000000"/>
              </a:solidFill>
            </a:endParaRPr>
          </a:p>
        </p:txBody>
      </p:sp>
      <p:sp>
        <p:nvSpPr>
          <p:cNvPr id="28"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Oval 19">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Child hugging mother">
            <a:extLst>
              <a:ext uri="{FF2B5EF4-FFF2-40B4-BE49-F238E27FC236}">
                <a16:creationId xmlns:a16="http://schemas.microsoft.com/office/drawing/2014/main" id="{7598258A-AA35-4663-A3D8-E4CB933B57C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097" r="9101" b="4"/>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5" name="Picture 4" descr="People talking">
            <a:extLst>
              <a:ext uri="{FF2B5EF4-FFF2-40B4-BE49-F238E27FC236}">
                <a16:creationId xmlns:a16="http://schemas.microsoft.com/office/drawing/2014/main" id="{80200D16-7CD4-4084-B299-F215D760602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7497" r="9749" b="-5"/>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descr="Women talking to each other">
            <a:extLst>
              <a:ext uri="{FF2B5EF4-FFF2-40B4-BE49-F238E27FC236}">
                <a16:creationId xmlns:a16="http://schemas.microsoft.com/office/drawing/2014/main" id="{80160109-0F29-4BC2-8945-CDE5F55EC12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0677" r="-3" b="-3"/>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Content Placeholder 2">
            <a:extLst>
              <a:ext uri="{FF2B5EF4-FFF2-40B4-BE49-F238E27FC236}">
                <a16:creationId xmlns:a16="http://schemas.microsoft.com/office/drawing/2014/main" id="{535B24EC-F23F-4ED1-997B-09AF48A72F8D}"/>
              </a:ext>
            </a:extLst>
          </p:cNvPr>
          <p:cNvSpPr>
            <a:spLocks noGrp="1"/>
          </p:cNvSpPr>
          <p:nvPr>
            <p:ph idx="1"/>
          </p:nvPr>
        </p:nvSpPr>
        <p:spPr>
          <a:xfrm>
            <a:off x="6734684" y="2421682"/>
            <a:ext cx="4333468" cy="3639289"/>
          </a:xfrm>
        </p:spPr>
        <p:txBody>
          <a:bodyPr anchor="ctr">
            <a:normAutofit/>
          </a:bodyPr>
          <a:lstStyle/>
          <a:p>
            <a:r>
              <a:rPr lang="en-US" sz="1700" u="sng" dirty="0">
                <a:solidFill>
                  <a:srgbClr val="000000"/>
                </a:solidFill>
                <a:latin typeface="Avenir Next LT Pro" panose="020B0504020202020204" pitchFamily="34" charset="0"/>
              </a:rPr>
              <a:t>Kevin Campbell’s Family Finding</a:t>
            </a:r>
            <a:r>
              <a:rPr lang="en-US" sz="1700" dirty="0">
                <a:solidFill>
                  <a:srgbClr val="000000"/>
                </a:solidFill>
                <a:latin typeface="Avenir Next LT Pro" panose="020B0504020202020204" pitchFamily="34" charset="0"/>
              </a:rPr>
              <a:t>: a fee-for-service training model that utilizes data mining and interviews to identify connections for foster youth.</a:t>
            </a:r>
          </a:p>
          <a:p>
            <a:r>
              <a:rPr lang="en-US" sz="1700" u="sng" dirty="0">
                <a:solidFill>
                  <a:srgbClr val="000000"/>
                </a:solidFill>
                <a:latin typeface="Avenir Next LT Pro" panose="020B0504020202020204" pitchFamily="34" charset="0"/>
              </a:rPr>
              <a:t>Accurint: </a:t>
            </a:r>
            <a:r>
              <a:rPr lang="en-US" sz="1700" dirty="0">
                <a:solidFill>
                  <a:srgbClr val="000000"/>
                </a:solidFill>
                <a:latin typeface="Avenir Next LT Pro" panose="020B0504020202020204" pitchFamily="34" charset="0"/>
              </a:rPr>
              <a:t>a subscription-based people finder software, a product of LexisNexis. This application provides point-in-time reports of possible relatives and associates for the identified search subject.</a:t>
            </a:r>
          </a:p>
          <a:p>
            <a:r>
              <a:rPr lang="en-US" sz="1700" u="sng" dirty="0">
                <a:solidFill>
                  <a:srgbClr val="000000"/>
                </a:solidFill>
                <a:latin typeface="Avenir Next LT Pro" panose="020B0504020202020204" pitchFamily="34" charset="0"/>
              </a:rPr>
              <a:t>Connect Our Kids: </a:t>
            </a:r>
            <a:r>
              <a:rPr lang="en-US" sz="1700" dirty="0">
                <a:solidFill>
                  <a:srgbClr val="000000"/>
                </a:solidFill>
                <a:latin typeface="Avenir Next LT Pro" panose="020B0504020202020204" pitchFamily="34" charset="0"/>
              </a:rPr>
              <a:t>a free web-based application that provides basic family tree, possible connections and engagement templates.</a:t>
            </a:r>
          </a:p>
        </p:txBody>
      </p:sp>
    </p:spTree>
    <p:extLst>
      <p:ext uri="{BB962C8B-B14F-4D97-AF65-F5344CB8AC3E}">
        <p14:creationId xmlns:p14="http://schemas.microsoft.com/office/powerpoint/2010/main" val="338078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1CC88F-B959-46B0-8EB1-EBC7B3B64633}"/>
              </a:ext>
            </a:extLst>
          </p:cNvPr>
          <p:cNvSpPr>
            <a:spLocks noGrp="1"/>
          </p:cNvSpPr>
          <p:nvPr>
            <p:ph type="title"/>
          </p:nvPr>
        </p:nvSpPr>
        <p:spPr>
          <a:xfrm>
            <a:off x="1000450" y="1130181"/>
            <a:ext cx="5262564" cy="1436440"/>
          </a:xfrm>
        </p:spPr>
        <p:txBody>
          <a:bodyPr vert="horz" lIns="91440" tIns="45720" rIns="91440" bIns="45720" rtlCol="0" anchor="b">
            <a:normAutofit fontScale="90000"/>
          </a:bodyPr>
          <a:lstStyle/>
          <a:p>
            <a:r>
              <a:rPr kumimoji="0" lang="en-US" sz="53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rPr>
              <a:t>Go-to</a:t>
            </a:r>
            <a:r>
              <a:rPr lang="en-US" sz="5300" dirty="0">
                <a:solidFill>
                  <a:srgbClr val="432759"/>
                </a:solidFill>
                <a:effectLst>
                  <a:outerShdw blurRad="38100" dist="38100" dir="2700000" algn="tl">
                    <a:srgbClr val="000000">
                      <a:alpha val="43137"/>
                    </a:srgbClr>
                  </a:outerShdw>
                </a:effectLst>
                <a:latin typeface="Avenir Next LT Pro" panose="020B0504020202020204" pitchFamily="34" charset="0"/>
              </a:rPr>
              <a:t> Market Plan</a:t>
            </a:r>
            <a:br>
              <a:rPr kumimoji="0" lang="en-US" sz="28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br>
            <a:r>
              <a:rPr kumimoji="0" lang="en-US" sz="20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Customer Acquisition Channels</a:t>
            </a:r>
            <a:endParaRPr lang="en-US" sz="1600" dirty="0"/>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4" name="Text Placeholder 3">
            <a:extLst>
              <a:ext uri="{FF2B5EF4-FFF2-40B4-BE49-F238E27FC236}">
                <a16:creationId xmlns:a16="http://schemas.microsoft.com/office/drawing/2014/main" id="{5A65142C-A322-4981-88B9-66E87109D62E}"/>
              </a:ext>
            </a:extLst>
          </p:cNvPr>
          <p:cNvSpPr>
            <a:spLocks noGrp="1"/>
          </p:cNvSpPr>
          <p:nvPr>
            <p:ph type="body" sz="half" idx="2"/>
          </p:nvPr>
        </p:nvSpPr>
        <p:spPr>
          <a:xfrm>
            <a:off x="1000450" y="3067026"/>
            <a:ext cx="3058623" cy="3272324"/>
          </a:xfrm>
        </p:spPr>
        <p:txBody>
          <a:bodyPr vert="horz" lIns="91440" tIns="45720" rIns="91440" bIns="45720" rtlCol="0" anchor="t">
            <a:normAutofit lnSpcReduction="10000"/>
          </a:bodyPr>
          <a:lstStyle/>
          <a:p>
            <a:r>
              <a:rPr lang="en-US" sz="1700" u="sng" dirty="0">
                <a:latin typeface="Avenir Next LT Pro" panose="020B0504020202020204" pitchFamily="34" charset="0"/>
              </a:rPr>
              <a:t>Demo</a:t>
            </a:r>
            <a:r>
              <a:rPr lang="en-US" sz="1700" dirty="0">
                <a:latin typeface="Avenir Next LT Pro" panose="020B0504020202020204" pitchFamily="34" charset="0"/>
              </a:rPr>
              <a:t>: We will demonstrate </a:t>
            </a:r>
            <a:r>
              <a:rPr lang="en-US" sz="1800" b="1" dirty="0">
                <a:solidFill>
                  <a:srgbClr val="432759"/>
                </a:solidFill>
                <a:latin typeface="Avenir Next LT Pro" panose="020B0504020202020204" pitchFamily="34" charset="0"/>
              </a:rPr>
              <a:t>Linking</a:t>
            </a:r>
            <a:r>
              <a:rPr lang="en-US" sz="1800" dirty="0">
                <a:solidFill>
                  <a:srgbClr val="432759"/>
                </a:solidFill>
                <a:latin typeface="Avenir Next LT Pro" panose="020B0504020202020204" pitchFamily="34" charset="0"/>
              </a:rPr>
              <a:t>Lives</a:t>
            </a:r>
            <a:r>
              <a:rPr lang="en-US" sz="1700" dirty="0">
                <a:solidFill>
                  <a:srgbClr val="432759"/>
                </a:solidFill>
                <a:latin typeface="Avenir Next LT Pro" panose="020B0504020202020204" pitchFamily="34" charset="0"/>
              </a:rPr>
              <a:t> </a:t>
            </a:r>
            <a:r>
              <a:rPr lang="en-US" sz="1700" dirty="0">
                <a:latin typeface="Avenir Next LT Pro" panose="020B0504020202020204" pitchFamily="34" charset="0"/>
              </a:rPr>
              <a:t>to high level child welfare and human service decision makers to attract attention and gain brand ambassadors.</a:t>
            </a:r>
          </a:p>
          <a:p>
            <a:pPr indent="-228600">
              <a:buFont typeface="Arial" panose="020B0604020202020204" pitchFamily="34" charset="0"/>
              <a:buChar char="•"/>
            </a:pPr>
            <a:endParaRPr lang="en-US" sz="1700" dirty="0">
              <a:latin typeface="Avenir Next LT Pro" panose="020B0504020202020204" pitchFamily="34" charset="0"/>
            </a:endParaRPr>
          </a:p>
          <a:p>
            <a:r>
              <a:rPr lang="en-US" sz="1700" u="sng" dirty="0">
                <a:latin typeface="Avenir Next LT Pro" panose="020B0504020202020204" pitchFamily="34" charset="0"/>
              </a:rPr>
              <a:t>Free Trial: </a:t>
            </a:r>
            <a:r>
              <a:rPr lang="en-US" sz="1700" dirty="0">
                <a:latin typeface="Avenir Next LT Pro" panose="020B0504020202020204" pitchFamily="34" charset="0"/>
              </a:rPr>
              <a:t>We will offer a limited free trial of </a:t>
            </a:r>
            <a:r>
              <a:rPr lang="en-US" sz="1800" b="1" dirty="0">
                <a:solidFill>
                  <a:srgbClr val="432759"/>
                </a:solidFill>
                <a:latin typeface="Avenir Next LT Pro" panose="020B0504020202020204" pitchFamily="34" charset="0"/>
              </a:rPr>
              <a:t>Linking</a:t>
            </a:r>
            <a:r>
              <a:rPr lang="en-US" sz="1800" dirty="0">
                <a:solidFill>
                  <a:srgbClr val="432759"/>
                </a:solidFill>
                <a:latin typeface="Avenir Next LT Pro" panose="020B0504020202020204" pitchFamily="34" charset="0"/>
              </a:rPr>
              <a:t>Lives</a:t>
            </a:r>
            <a:r>
              <a:rPr lang="en-US" sz="1700" dirty="0">
                <a:latin typeface="Avenir Next LT Pro" panose="020B0504020202020204" pitchFamily="34" charset="0"/>
              </a:rPr>
              <a:t> to child welfare and human service agencies to encourage usage and promote sales.</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pic>
        <p:nvPicPr>
          <p:cNvPr id="5" name="Content Placeholder 4" descr="Businesswoman giving presentation to coworkers">
            <a:extLst>
              <a:ext uri="{FF2B5EF4-FFF2-40B4-BE49-F238E27FC236}">
                <a16:creationId xmlns:a16="http://schemas.microsoft.com/office/drawing/2014/main" id="{B4CD7836-BF94-4785-9907-F241E22B22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697" r="5667" b="-1"/>
          <a:stretch/>
        </p:blipFill>
        <p:spPr>
          <a:xfrm>
            <a:off x="6388274" y="0"/>
            <a:ext cx="5803726" cy="6858000"/>
          </a:xfrm>
          <a:prstGeom prst="rect">
            <a:avLst/>
          </a:prstGeom>
        </p:spPr>
      </p:pic>
    </p:spTree>
    <p:extLst>
      <p:ext uri="{BB962C8B-B14F-4D97-AF65-F5344CB8AC3E}">
        <p14:creationId xmlns:p14="http://schemas.microsoft.com/office/powerpoint/2010/main" val="137612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FF3F54-A211-40C0-94F3-493F46A7985F}"/>
              </a:ext>
            </a:extLst>
          </p:cNvPr>
          <p:cNvSpPr txBox="1"/>
          <p:nvPr/>
        </p:nvSpPr>
        <p:spPr>
          <a:xfrm>
            <a:off x="3048000" y="995244"/>
            <a:ext cx="6096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432759"/>
                </a:solidFill>
                <a:effectLst>
                  <a:outerShdw blurRad="38100" dist="38100" dir="2700000" algn="tl">
                    <a:srgbClr val="000000">
                      <a:alpha val="43137"/>
                    </a:srgbClr>
                  </a:outerShdw>
                </a:effectLst>
                <a:latin typeface="Avenir Next LT Pro" panose="020B0504020202020204" pitchFamily="34" charset="0"/>
              </a:rPr>
              <a:t>Pricing Model</a:t>
            </a:r>
            <a:endParaRPr kumimoji="0" lang="en-US" sz="48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n-ea"/>
              <a:cs typeface="+mn-cs"/>
            </a:endParaRPr>
          </a:p>
        </p:txBody>
      </p:sp>
      <p:sp>
        <p:nvSpPr>
          <p:cNvPr id="7" name="TextBox 6">
            <a:extLst>
              <a:ext uri="{FF2B5EF4-FFF2-40B4-BE49-F238E27FC236}">
                <a16:creationId xmlns:a16="http://schemas.microsoft.com/office/drawing/2014/main" id="{8CB6F5CA-81D4-45AA-8F2B-DD7EE48AEC00}"/>
              </a:ext>
            </a:extLst>
          </p:cNvPr>
          <p:cNvSpPr txBox="1"/>
          <p:nvPr/>
        </p:nvSpPr>
        <p:spPr>
          <a:xfrm>
            <a:off x="0" y="2627791"/>
            <a:ext cx="12192000" cy="4001095"/>
          </a:xfrm>
          <a:prstGeom prst="rect">
            <a:avLst/>
          </a:prstGeom>
          <a:solidFill>
            <a:srgbClr val="CEB77A"/>
          </a:solidFill>
        </p:spPr>
        <p:txBody>
          <a:bodyPr wrap="square" rtlCol="0">
            <a:spAutoFit/>
          </a:bodyPr>
          <a:lstStyle/>
          <a:p>
            <a:r>
              <a:rPr lang="en-US" sz="2400" b="1" u="sng" dirty="0">
                <a:solidFill>
                  <a:srgbClr val="432759"/>
                </a:solidFill>
                <a:effectLst>
                  <a:outerShdw blurRad="38100" dist="38100" dir="2700000" algn="tl">
                    <a:srgbClr val="000000">
                      <a:alpha val="43137"/>
                    </a:srgbClr>
                  </a:outerShdw>
                </a:effectLst>
                <a:latin typeface="Avenir Next LT Pro" panose="020B0504020202020204" pitchFamily="34" charset="0"/>
              </a:rPr>
              <a:t>Standard</a:t>
            </a:r>
            <a:r>
              <a:rPr lang="en-US" sz="2400" b="1" dirty="0">
                <a:solidFill>
                  <a:srgbClr val="432759"/>
                </a:solidFill>
                <a:effectLst>
                  <a:outerShdw blurRad="38100" dist="38100" dir="2700000" algn="tl">
                    <a:srgbClr val="000000">
                      <a:alpha val="43137"/>
                    </a:srgbClr>
                  </a:outerShdw>
                </a:effectLst>
                <a:latin typeface="Avenir Next LT Pro" panose="020B0504020202020204" pitchFamily="34" charset="0"/>
              </a:rPr>
              <a:t>				 </a:t>
            </a:r>
            <a:r>
              <a:rPr lang="en-US" sz="2400" b="1" u="sng" dirty="0">
                <a:solidFill>
                  <a:srgbClr val="432759"/>
                </a:solidFill>
                <a:effectLst>
                  <a:outerShdw blurRad="38100" dist="38100" dir="2700000" algn="tl">
                    <a:srgbClr val="000000">
                      <a:alpha val="43137"/>
                    </a:srgbClr>
                  </a:outerShdw>
                </a:effectLst>
                <a:latin typeface="Avenir Next LT Pro" panose="020B0504020202020204" pitchFamily="34" charset="0"/>
              </a:rPr>
              <a:t>Plus </a:t>
            </a:r>
            <a:r>
              <a:rPr lang="en-US" sz="2400" b="1" dirty="0">
                <a:solidFill>
                  <a:srgbClr val="432759"/>
                </a:solidFill>
                <a:effectLst>
                  <a:outerShdw blurRad="38100" dist="38100" dir="2700000" algn="tl">
                    <a:srgbClr val="000000">
                      <a:alpha val="43137"/>
                    </a:srgbClr>
                  </a:outerShdw>
                </a:effectLst>
                <a:latin typeface="Avenir Next LT Pro" panose="020B0504020202020204" pitchFamily="34" charset="0"/>
              </a:rPr>
              <a:t>				</a:t>
            </a:r>
            <a:r>
              <a:rPr lang="en-US" sz="2400" b="1" u="sng" dirty="0">
                <a:solidFill>
                  <a:srgbClr val="432759"/>
                </a:solidFill>
                <a:effectLst>
                  <a:outerShdw blurRad="38100" dist="38100" dir="2700000" algn="tl">
                    <a:srgbClr val="000000">
                      <a:alpha val="43137"/>
                    </a:srgbClr>
                  </a:outerShdw>
                </a:effectLst>
                <a:latin typeface="Avenir Next LT Pro" panose="020B0504020202020204" pitchFamily="34" charset="0"/>
              </a:rPr>
              <a:t>Premium*</a:t>
            </a:r>
          </a:p>
          <a:p>
            <a:r>
              <a:rPr lang="en-US" dirty="0">
                <a:latin typeface="Avenir Next LT Pro" panose="020B0504020202020204" pitchFamily="34" charset="0"/>
              </a:rPr>
              <a:t>									</a:t>
            </a:r>
          </a:p>
          <a:p>
            <a:r>
              <a:rPr lang="en-US" sz="1600" dirty="0">
                <a:latin typeface="Avenir Next LT Pro" panose="020B0504020202020204" pitchFamily="34" charset="0"/>
              </a:rPr>
              <a:t>Features:					Features:				Features:			</a:t>
            </a:r>
          </a:p>
          <a:p>
            <a:r>
              <a:rPr lang="en-US" sz="1400" dirty="0">
                <a:latin typeface="Avenir Next LT Pro" panose="020B0504020202020204" pitchFamily="34" charset="0"/>
              </a:rPr>
              <a:t>Up to 100 child records			Up to 300 child records		Up to 500 child records</a:t>
            </a:r>
          </a:p>
          <a:p>
            <a:r>
              <a:rPr lang="en-US" sz="1400" dirty="0">
                <a:latin typeface="Avenir Next LT Pro" panose="020B0504020202020204" pitchFamily="34" charset="0"/>
              </a:rPr>
              <a:t>Continuous searching 				Export family trees			Export family trees</a:t>
            </a:r>
          </a:p>
          <a:p>
            <a:r>
              <a:rPr lang="en-US" sz="1400" dirty="0">
                <a:latin typeface="Avenir Next LT Pro" panose="020B0504020202020204" pitchFamily="34" charset="0"/>
              </a:rPr>
              <a:t>Addresses, phone numbers, emails		Email connections		           	Email connections	</a:t>
            </a:r>
          </a:p>
          <a:p>
            <a:r>
              <a:rPr lang="en-US" sz="1400" dirty="0">
                <a:latin typeface="Avenir Next LT Pro" panose="020B0504020202020204" pitchFamily="34" charset="0"/>
              </a:rPr>
              <a:t>Access to criminal history			Continuous searching			Continuous searching                 		  Intra-software messaging with users		Addresses, phone numbers, emails	Addresses, phone numbers, emails</a:t>
            </a:r>
          </a:p>
          <a:p>
            <a:r>
              <a:rPr lang="en-US" sz="1400" dirty="0">
                <a:latin typeface="Avenir Next LT Pro" panose="020B0504020202020204" pitchFamily="34" charset="0"/>
              </a:rPr>
              <a:t>Send SMS texts to connections			Intra-software messaging with users	Intra-software messaging with users</a:t>
            </a:r>
          </a:p>
          <a:p>
            <a:r>
              <a:rPr lang="en-US" sz="1400" dirty="0">
                <a:latin typeface="Avenir Next LT Pro" panose="020B0504020202020204" pitchFamily="34" charset="0"/>
              </a:rPr>
              <a:t>Link alerts					Send SMS texts to connections		Send SMS texts to connections	</a:t>
            </a:r>
          </a:p>
          <a:p>
            <a:r>
              <a:rPr lang="en-US" sz="1400" dirty="0">
                <a:latin typeface="Avenir Next LT Pro" panose="020B0504020202020204" pitchFamily="34" charset="0"/>
              </a:rPr>
              <a:t>IT support					Access to criminal history		Access to criminal history	            Export reports				Link alerts				Link alerts	</a:t>
            </a:r>
          </a:p>
          <a:p>
            <a:r>
              <a:rPr lang="en-US" sz="1400" dirty="0">
                <a:latin typeface="Avenir Next LT Pro" panose="020B0504020202020204" pitchFamily="34" charset="0"/>
              </a:rPr>
              <a:t>Printable contact letters			IT support				IT support									Export reports			Export reports								Printable contact letter			Printable contact letters</a:t>
            </a:r>
          </a:p>
          <a:p>
            <a:r>
              <a:rPr lang="en-US" sz="1400" dirty="0">
                <a:latin typeface="Avenir Next LT Pro" panose="020B0504020202020204" pitchFamily="34" charset="0"/>
              </a:rPr>
              <a:t>									</a:t>
            </a:r>
          </a:p>
          <a:p>
            <a:r>
              <a:rPr lang="en-US" sz="1400" b="1" dirty="0">
                <a:latin typeface="Avenir Next LT Pro" panose="020B0504020202020204" pitchFamily="34" charset="0"/>
              </a:rPr>
              <a:t>*Additional pricing available for 500+ child records</a:t>
            </a:r>
          </a:p>
        </p:txBody>
      </p:sp>
    </p:spTree>
    <p:extLst>
      <p:ext uri="{BB962C8B-B14F-4D97-AF65-F5344CB8AC3E}">
        <p14:creationId xmlns:p14="http://schemas.microsoft.com/office/powerpoint/2010/main" val="475235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7C2B76-653C-45B6-A7CC-9278782F2944}"/>
              </a:ext>
            </a:extLst>
          </p:cNvPr>
          <p:cNvSpPr>
            <a:spLocks noGrp="1"/>
          </p:cNvSpPr>
          <p:nvPr>
            <p:ph type="title"/>
          </p:nvPr>
        </p:nvSpPr>
        <p:spPr>
          <a:xfrm>
            <a:off x="1049911" y="1617681"/>
            <a:ext cx="7342528" cy="826222"/>
          </a:xfrm>
        </p:spPr>
        <p:txBody>
          <a:bodyPr anchor="b">
            <a:noAutofit/>
          </a:bodyPr>
          <a:lstStyle/>
          <a:p>
            <a:r>
              <a:rPr lang="en-US" sz="4000" dirty="0">
                <a:solidFill>
                  <a:srgbClr val="432759"/>
                </a:solidFill>
                <a:effectLst>
                  <a:outerShdw blurRad="38100" dist="38100" dir="2700000" algn="tl">
                    <a:srgbClr val="000000">
                      <a:alpha val="43137"/>
                    </a:srgbClr>
                  </a:outerShdw>
                </a:effectLst>
                <a:latin typeface="Avenir Next LT Pro" panose="020B0504020202020204" pitchFamily="34" charset="0"/>
              </a:rPr>
              <a:t>Fundraising &amp; Milestones</a:t>
            </a:r>
            <a:endParaRPr lang="en-US" sz="4000" dirty="0"/>
          </a:p>
        </p:txBody>
      </p:sp>
      <p:grpSp>
        <p:nvGrpSpPr>
          <p:cNvPr id="1036" name="Group 7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03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103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0F202B05-0D1A-4759-A5AE-71992DB075D4}"/>
              </a:ext>
            </a:extLst>
          </p:cNvPr>
          <p:cNvSpPr>
            <a:spLocks noGrp="1"/>
          </p:cNvSpPr>
          <p:nvPr>
            <p:ph idx="1"/>
          </p:nvPr>
        </p:nvSpPr>
        <p:spPr>
          <a:xfrm>
            <a:off x="1000450" y="3067026"/>
            <a:ext cx="5568991" cy="2968014"/>
          </a:xfrm>
        </p:spPr>
        <p:txBody>
          <a:bodyPr anchor="t">
            <a:normAutofit/>
          </a:bodyPr>
          <a:lstStyle/>
          <a:p>
            <a:r>
              <a:rPr lang="en-US" sz="2000" dirty="0">
                <a:latin typeface="Avenir Next LT Pro" panose="020B0504020202020204" pitchFamily="34" charset="0"/>
              </a:rPr>
              <a:t>We seek to raise an additional $100K through investors and grants in year one</a:t>
            </a:r>
          </a:p>
          <a:p>
            <a:r>
              <a:rPr lang="en-US" sz="2000" dirty="0">
                <a:latin typeface="Avenir Next LT Pro" panose="020B0504020202020204" pitchFamily="34" charset="0"/>
              </a:rPr>
              <a:t>We are partnering with DAZA Development, a fund development consultant to assist in these efforts</a:t>
            </a:r>
          </a:p>
          <a:p>
            <a:r>
              <a:rPr lang="en-US" sz="2000" dirty="0">
                <a:latin typeface="Avenir Next LT Pro" panose="020B0504020202020204" pitchFamily="34" charset="0"/>
              </a:rPr>
              <a:t>All funds raised will be injected into </a:t>
            </a:r>
            <a:r>
              <a:rPr lang="en-US" sz="2000" b="1" dirty="0">
                <a:solidFill>
                  <a:srgbClr val="432759"/>
                </a:solidFill>
                <a:latin typeface="Avenir Next LT Pro" panose="020B0504020202020204" pitchFamily="34" charset="0"/>
              </a:rPr>
              <a:t>Linking</a:t>
            </a:r>
            <a:r>
              <a:rPr lang="en-US" sz="2000" dirty="0">
                <a:solidFill>
                  <a:srgbClr val="432759"/>
                </a:solidFill>
                <a:latin typeface="Avenir Next LT Pro" panose="020B0504020202020204" pitchFamily="34" charset="0"/>
              </a:rPr>
              <a:t>Lives</a:t>
            </a:r>
            <a:r>
              <a:rPr lang="en-US" sz="2000" dirty="0">
                <a:latin typeface="Avenir Next LT Pro" panose="020B0504020202020204" pitchFamily="34" charset="0"/>
              </a:rPr>
              <a:t> to bring our MVP to market by Fall of 2022 </a:t>
            </a:r>
          </a:p>
        </p:txBody>
      </p:sp>
      <p:pic>
        <p:nvPicPr>
          <p:cNvPr id="1026" name="Picture 2" descr="Upgrade your fundraising strategy in 6 steps - NationBuilder">
            <a:extLst>
              <a:ext uri="{FF2B5EF4-FFF2-40B4-BE49-F238E27FC236}">
                <a16:creationId xmlns:a16="http://schemas.microsoft.com/office/drawing/2014/main" id="{80562B67-F87C-4D42-BD02-018D44F84B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43" r="33878" b="1"/>
          <a:stretch/>
        </p:blipFill>
        <p:spPr bwMode="auto">
          <a:xfrm>
            <a:off x="7534656" y="10"/>
            <a:ext cx="465734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1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D31E41-AA3E-42FB-B4A3-1C7C59649004}"/>
              </a:ext>
            </a:extLst>
          </p:cNvPr>
          <p:cNvSpPr>
            <a:spLocks noGrp="1"/>
          </p:cNvSpPr>
          <p:nvPr>
            <p:ph type="title"/>
          </p:nvPr>
        </p:nvSpPr>
        <p:spPr>
          <a:xfrm>
            <a:off x="1000452" y="1610024"/>
            <a:ext cx="3058621" cy="1457002"/>
          </a:xfrm>
        </p:spPr>
        <p:txBody>
          <a:bodyPr anchor="b">
            <a:normAutofit/>
          </a:bodyPr>
          <a:lstStyle/>
          <a:p>
            <a:r>
              <a:rPr lang="en-US" sz="4000" dirty="0">
                <a:solidFill>
                  <a:srgbClr val="432759"/>
                </a:solidFill>
                <a:effectLst>
                  <a:outerShdw blurRad="38100" dist="38100" dir="2700000" algn="tl">
                    <a:srgbClr val="000000">
                      <a:alpha val="43137"/>
                    </a:srgbClr>
                  </a:outerShdw>
                </a:effectLst>
                <a:latin typeface="Avenir Next LT Pro" panose="020B0504020202020204" pitchFamily="34" charset="0"/>
              </a:rPr>
              <a:t>Our Product</a:t>
            </a:r>
            <a:endParaRPr lang="en-US" sz="4000" dirty="0"/>
          </a:p>
        </p:txBody>
      </p:sp>
      <p:grpSp>
        <p:nvGrpSpPr>
          <p:cNvPr id="23" name="Group 2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8" name="Picture 7" descr="A group of people smiling&#10;&#10;Description automatically generated with medium confidence">
            <a:extLst>
              <a:ext uri="{FF2B5EF4-FFF2-40B4-BE49-F238E27FC236}">
                <a16:creationId xmlns:a16="http://schemas.microsoft.com/office/drawing/2014/main" id="{11F930A1-919E-4232-BDB3-3076E725D91F}"/>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2" b="21415"/>
          <a:stretch/>
        </p:blipFill>
        <p:spPr>
          <a:xfrm>
            <a:off x="4636963" y="10"/>
            <a:ext cx="7555037" cy="3383270"/>
          </a:xfrm>
          <a:prstGeom prst="rect">
            <a:avLst/>
          </a:prstGeom>
        </p:spPr>
      </p:pic>
      <p:pic>
        <p:nvPicPr>
          <p:cNvPr id="5" name="Picture 4" descr="A screenshot of a blue screen&#10;&#10;Description automatically generated with low confidence">
            <a:extLst>
              <a:ext uri="{FF2B5EF4-FFF2-40B4-BE49-F238E27FC236}">
                <a16:creationId xmlns:a16="http://schemas.microsoft.com/office/drawing/2014/main" id="{AC58DF2E-AEA2-42F5-9B84-9764A9D44397}"/>
              </a:ext>
            </a:extLst>
          </p:cNvPr>
          <p:cNvPicPr>
            <a:picLocks noChangeAspect="1"/>
          </p:cNvPicPr>
          <p:nvPr/>
        </p:nvPicPr>
        <p:blipFill rotWithShape="1">
          <a:blip r:embed="rId3"/>
          <a:srcRect t="15082" r="-2" b="-2"/>
          <a:stretch/>
        </p:blipFill>
        <p:spPr>
          <a:xfrm>
            <a:off x="4639056" y="3474720"/>
            <a:ext cx="7552944" cy="3383280"/>
          </a:xfrm>
          <a:prstGeom prst="rect">
            <a:avLst/>
          </a:prstGeom>
        </p:spPr>
      </p:pic>
    </p:spTree>
    <p:extLst>
      <p:ext uri="{BB962C8B-B14F-4D97-AF65-F5344CB8AC3E}">
        <p14:creationId xmlns:p14="http://schemas.microsoft.com/office/powerpoint/2010/main" val="190783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62F5-5866-4916-AB6F-F8129B1A18F8}"/>
              </a:ext>
            </a:extLst>
          </p:cNvPr>
          <p:cNvSpPr>
            <a:spLocks noGrp="1"/>
          </p:cNvSpPr>
          <p:nvPr>
            <p:ph type="title"/>
          </p:nvPr>
        </p:nvSpPr>
        <p:spPr/>
        <p:txBody>
          <a:bodyPr/>
          <a:lstStyle/>
          <a:p>
            <a:r>
              <a:rPr lang="en-US" sz="44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Create a Child Record</a:t>
            </a:r>
            <a:endParaRPr lang="en-US" dirty="0"/>
          </a:p>
        </p:txBody>
      </p:sp>
      <p:pic>
        <p:nvPicPr>
          <p:cNvPr id="4" name="Content Placeholder 4">
            <a:extLst>
              <a:ext uri="{FF2B5EF4-FFF2-40B4-BE49-F238E27FC236}">
                <a16:creationId xmlns:a16="http://schemas.microsoft.com/office/drawing/2014/main" id="{AA2105CD-467C-44A4-953D-AC07A0AEB17E}"/>
              </a:ext>
            </a:extLst>
          </p:cNvPr>
          <p:cNvPicPr>
            <a:picLocks noGrp="1" noChangeAspect="1"/>
          </p:cNvPicPr>
          <p:nvPr>
            <p:ph idx="1"/>
          </p:nvPr>
        </p:nvPicPr>
        <p:blipFill>
          <a:blip r:embed="rId2"/>
          <a:stretch>
            <a:fillRect/>
          </a:stretch>
        </p:blipFill>
        <p:spPr>
          <a:xfrm>
            <a:off x="1676400" y="1468108"/>
            <a:ext cx="7934325" cy="4547723"/>
          </a:xfrm>
        </p:spPr>
      </p:pic>
    </p:spTree>
    <p:extLst>
      <p:ext uri="{BB962C8B-B14F-4D97-AF65-F5344CB8AC3E}">
        <p14:creationId xmlns:p14="http://schemas.microsoft.com/office/powerpoint/2010/main" val="174197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1201-64C9-499F-B30E-CFBCEB71E5EA}"/>
              </a:ext>
            </a:extLst>
          </p:cNvPr>
          <p:cNvSpPr>
            <a:spLocks noGrp="1"/>
          </p:cNvSpPr>
          <p:nvPr>
            <p:ph type="title"/>
          </p:nvPr>
        </p:nvSpPr>
        <p:spPr/>
        <p:txBody>
          <a:bodyPr/>
          <a:lstStyle/>
          <a:p>
            <a:r>
              <a:rPr lang="en-US" dirty="0">
                <a:solidFill>
                  <a:srgbClr val="432759"/>
                </a:solidFill>
                <a:effectLst>
                  <a:outerShdw blurRad="38100" dist="38100" dir="2700000" algn="tl">
                    <a:srgbClr val="000000">
                      <a:alpha val="43137"/>
                    </a:srgbClr>
                  </a:outerShdw>
                </a:effectLst>
                <a:latin typeface="Avenir Next LT Pro" panose="020B0504020202020204" pitchFamily="34" charset="0"/>
              </a:rPr>
              <a:t>Add Connections</a:t>
            </a:r>
            <a:endParaRPr lang="en-US" dirty="0"/>
          </a:p>
        </p:txBody>
      </p:sp>
      <p:pic>
        <p:nvPicPr>
          <p:cNvPr id="4" name="Content Placeholder 5">
            <a:extLst>
              <a:ext uri="{FF2B5EF4-FFF2-40B4-BE49-F238E27FC236}">
                <a16:creationId xmlns:a16="http://schemas.microsoft.com/office/drawing/2014/main" id="{A226568B-E041-4A8B-8D3B-811799754C66}"/>
              </a:ext>
            </a:extLst>
          </p:cNvPr>
          <p:cNvPicPr>
            <a:picLocks noGrp="1" noChangeAspect="1"/>
          </p:cNvPicPr>
          <p:nvPr>
            <p:ph idx="1"/>
          </p:nvPr>
        </p:nvPicPr>
        <p:blipFill>
          <a:blip r:embed="rId2"/>
          <a:stretch>
            <a:fillRect/>
          </a:stretch>
        </p:blipFill>
        <p:spPr>
          <a:xfrm>
            <a:off x="1187238" y="1809750"/>
            <a:ext cx="8066300" cy="3601244"/>
          </a:xfrm>
        </p:spPr>
      </p:pic>
    </p:spTree>
    <p:extLst>
      <p:ext uri="{BB962C8B-B14F-4D97-AF65-F5344CB8AC3E}">
        <p14:creationId xmlns:p14="http://schemas.microsoft.com/office/powerpoint/2010/main" val="31749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D02E-3F50-434E-A29C-7ACD86649F52}"/>
              </a:ext>
            </a:extLst>
          </p:cNvPr>
          <p:cNvSpPr>
            <a:spLocks noGrp="1"/>
          </p:cNvSpPr>
          <p:nvPr>
            <p:ph type="title"/>
          </p:nvPr>
        </p:nvSpPr>
        <p:spPr/>
        <p:txBody>
          <a:bodyPr>
            <a:normAutofit/>
          </a:bodyPr>
          <a:lstStyle/>
          <a:p>
            <a:r>
              <a:rPr lang="en-US" sz="44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Automatically Find Contact and Connection Data</a:t>
            </a:r>
            <a:endParaRPr lang="en-US" dirty="0"/>
          </a:p>
        </p:txBody>
      </p:sp>
      <p:pic>
        <p:nvPicPr>
          <p:cNvPr id="4" name="Content Placeholder 5">
            <a:extLst>
              <a:ext uri="{FF2B5EF4-FFF2-40B4-BE49-F238E27FC236}">
                <a16:creationId xmlns:a16="http://schemas.microsoft.com/office/drawing/2014/main" id="{99921D7D-3412-4FB2-B7DB-92581D4A3043}"/>
              </a:ext>
            </a:extLst>
          </p:cNvPr>
          <p:cNvPicPr>
            <a:picLocks noGrp="1" noChangeAspect="1"/>
          </p:cNvPicPr>
          <p:nvPr>
            <p:ph idx="1"/>
          </p:nvPr>
        </p:nvPicPr>
        <p:blipFill>
          <a:blip r:embed="rId2"/>
          <a:stretch>
            <a:fillRect/>
          </a:stretch>
        </p:blipFill>
        <p:spPr>
          <a:xfrm>
            <a:off x="1371600" y="1838316"/>
            <a:ext cx="7886700" cy="3610778"/>
          </a:xfrm>
        </p:spPr>
      </p:pic>
    </p:spTree>
    <p:extLst>
      <p:ext uri="{BB962C8B-B14F-4D97-AF65-F5344CB8AC3E}">
        <p14:creationId xmlns:p14="http://schemas.microsoft.com/office/powerpoint/2010/main" val="188378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E02B121-2015-455D-B666-7621061617A2}"/>
              </a:ext>
            </a:extLst>
          </p:cNvPr>
          <p:cNvSpPr txBox="1"/>
          <p:nvPr/>
        </p:nvSpPr>
        <p:spPr>
          <a:xfrm>
            <a:off x="965199" y="851517"/>
            <a:ext cx="5130795" cy="1461778"/>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4800" kern="12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About Us</a:t>
            </a:r>
            <a:endParaRPr kumimoji="0" lang="en-US" sz="48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endParaRPr>
          </a:p>
        </p:txBody>
      </p:sp>
      <p:sp>
        <p:nvSpPr>
          <p:cNvPr id="4" name="TextBox 3">
            <a:extLst>
              <a:ext uri="{FF2B5EF4-FFF2-40B4-BE49-F238E27FC236}">
                <a16:creationId xmlns:a16="http://schemas.microsoft.com/office/drawing/2014/main" id="{693E168C-BD88-40FE-8BE1-9874B8C3230F}"/>
              </a:ext>
            </a:extLst>
          </p:cNvPr>
          <p:cNvSpPr txBox="1"/>
          <p:nvPr/>
        </p:nvSpPr>
        <p:spPr>
          <a:xfrm>
            <a:off x="965200" y="2470248"/>
            <a:ext cx="10442606" cy="3536236"/>
          </a:xfrm>
          <a:prstGeom prst="rect">
            <a:avLst/>
          </a:prstGeom>
        </p:spPr>
        <p:txBody>
          <a:bodyPr vert="horz" lIns="91440" tIns="45720" rIns="91440" bIns="45720" rtlCol="0">
            <a:normAutofit/>
          </a:bodyPr>
          <a:lstStyle/>
          <a:p>
            <a:pPr marR="0">
              <a:lnSpc>
                <a:spcPct val="90000"/>
              </a:lnSpc>
              <a:spcBef>
                <a:spcPts val="0"/>
              </a:spcBef>
              <a:spcAft>
                <a:spcPts val="1000"/>
              </a:spcAft>
            </a:pPr>
            <a:r>
              <a:rPr lang="en-US" sz="2000" dirty="0">
                <a:latin typeface="Avenir Next LT Pro" panose="020B0504020202020204" pitchFamily="34" charset="0"/>
              </a:rPr>
              <a:t>Voce Solutions, LLC, a subsidiary of Voce, (formerly known as Family Design Resources) is a mission-driven technology company, with over 20 years of experience in permanency and adoption work. </a:t>
            </a:r>
          </a:p>
          <a:p>
            <a:pPr marR="0">
              <a:lnSpc>
                <a:spcPct val="90000"/>
              </a:lnSpc>
              <a:spcBef>
                <a:spcPts val="0"/>
              </a:spcBef>
              <a:spcAft>
                <a:spcPts val="1000"/>
              </a:spcAft>
            </a:pPr>
            <a:r>
              <a:rPr lang="en-US" sz="2000" b="1" dirty="0">
                <a:solidFill>
                  <a:srgbClr val="432759"/>
                </a:solidFill>
                <a:latin typeface="Avenir Next LT Pro" panose="020B0504020202020204" pitchFamily="34" charset="0"/>
              </a:rPr>
              <a:t>Linking</a:t>
            </a:r>
            <a:r>
              <a:rPr lang="en-US" sz="2000" dirty="0">
                <a:solidFill>
                  <a:srgbClr val="432759"/>
                </a:solidFill>
                <a:latin typeface="Avenir Next LT Pro" panose="020B0504020202020204" pitchFamily="34" charset="0"/>
              </a:rPr>
              <a:t>Lives</a:t>
            </a:r>
            <a:r>
              <a:rPr lang="en-US" sz="2000" dirty="0">
                <a:latin typeface="Avenir Next LT Pro" panose="020B0504020202020204" pitchFamily="34" charset="0"/>
              </a:rPr>
              <a:t> is a SaaS product that will provide child welfare agencies and private providers, nationwide, a digital platform that will continuously search for relatives and kin relationships. </a:t>
            </a:r>
          </a:p>
        </p:txBody>
      </p:sp>
      <p:sp>
        <p:nvSpPr>
          <p:cNvPr id="11" name="Freeform: Shape 1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5326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21F1-F48C-4C1F-B512-8C3115DE1F33}"/>
              </a:ext>
            </a:extLst>
          </p:cNvPr>
          <p:cNvSpPr>
            <a:spLocks noGrp="1"/>
          </p:cNvSpPr>
          <p:nvPr>
            <p:ph type="title"/>
          </p:nvPr>
        </p:nvSpPr>
        <p:spPr/>
        <p:txBody>
          <a:bodyPr/>
          <a:lstStyle/>
          <a:p>
            <a:r>
              <a:rPr lang="en-US" sz="44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View and Update the Family Tree</a:t>
            </a:r>
            <a:endParaRPr lang="en-US" dirty="0"/>
          </a:p>
        </p:txBody>
      </p:sp>
      <p:pic>
        <p:nvPicPr>
          <p:cNvPr id="4" name="Content Placeholder 5">
            <a:extLst>
              <a:ext uri="{FF2B5EF4-FFF2-40B4-BE49-F238E27FC236}">
                <a16:creationId xmlns:a16="http://schemas.microsoft.com/office/drawing/2014/main" id="{2EE41841-9D2B-4F06-A5AE-C0EFB6DADB22}"/>
              </a:ext>
            </a:extLst>
          </p:cNvPr>
          <p:cNvPicPr>
            <a:picLocks noGrp="1" noChangeAspect="1"/>
          </p:cNvPicPr>
          <p:nvPr>
            <p:ph idx="1"/>
          </p:nvPr>
        </p:nvPicPr>
        <p:blipFill>
          <a:blip r:embed="rId2"/>
          <a:stretch>
            <a:fillRect/>
          </a:stretch>
        </p:blipFill>
        <p:spPr>
          <a:xfrm>
            <a:off x="3171825" y="1633874"/>
            <a:ext cx="5611504" cy="4543089"/>
          </a:xfrm>
        </p:spPr>
      </p:pic>
    </p:spTree>
    <p:extLst>
      <p:ext uri="{BB962C8B-B14F-4D97-AF65-F5344CB8AC3E}">
        <p14:creationId xmlns:p14="http://schemas.microsoft.com/office/powerpoint/2010/main" val="3545241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72B7-93AE-4D2D-A01C-9BEE53E82887}"/>
              </a:ext>
            </a:extLst>
          </p:cNvPr>
          <p:cNvSpPr>
            <a:spLocks noGrp="1"/>
          </p:cNvSpPr>
          <p:nvPr>
            <p:ph type="title"/>
          </p:nvPr>
        </p:nvSpPr>
        <p:spPr/>
        <p:txBody>
          <a:bodyPr/>
          <a:lstStyle/>
          <a:p>
            <a:r>
              <a:rPr lang="en-US" dirty="0">
                <a:solidFill>
                  <a:srgbClr val="432759"/>
                </a:solidFill>
                <a:effectLst>
                  <a:outerShdw blurRad="38100" dist="38100" dir="2700000" algn="tl">
                    <a:srgbClr val="000000">
                      <a:alpha val="43137"/>
                    </a:srgbClr>
                  </a:outerShdw>
                </a:effectLst>
                <a:latin typeface="Avenir Next LT Pro" panose="020B0504020202020204" pitchFamily="34" charset="0"/>
              </a:rPr>
              <a:t>Access Connection Details</a:t>
            </a:r>
            <a:endParaRPr lang="en-US" dirty="0"/>
          </a:p>
        </p:txBody>
      </p:sp>
      <p:pic>
        <p:nvPicPr>
          <p:cNvPr id="4" name="Content Placeholder 5">
            <a:extLst>
              <a:ext uri="{FF2B5EF4-FFF2-40B4-BE49-F238E27FC236}">
                <a16:creationId xmlns:a16="http://schemas.microsoft.com/office/drawing/2014/main" id="{310583C2-3F27-45DB-ABF9-663024BE3086}"/>
              </a:ext>
            </a:extLst>
          </p:cNvPr>
          <p:cNvPicPr>
            <a:picLocks noGrp="1" noChangeAspect="1"/>
          </p:cNvPicPr>
          <p:nvPr>
            <p:ph idx="1"/>
          </p:nvPr>
        </p:nvPicPr>
        <p:blipFill>
          <a:blip r:embed="rId2"/>
          <a:stretch>
            <a:fillRect/>
          </a:stretch>
        </p:blipFill>
        <p:spPr>
          <a:xfrm>
            <a:off x="3028951" y="1513733"/>
            <a:ext cx="5749550" cy="4663230"/>
          </a:xfrm>
        </p:spPr>
      </p:pic>
    </p:spTree>
    <p:extLst>
      <p:ext uri="{BB962C8B-B14F-4D97-AF65-F5344CB8AC3E}">
        <p14:creationId xmlns:p14="http://schemas.microsoft.com/office/powerpoint/2010/main" val="422876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2E09-10AB-48D6-921A-BEAA24DAFF7C}"/>
              </a:ext>
            </a:extLst>
          </p:cNvPr>
          <p:cNvSpPr>
            <a:spLocks noGrp="1"/>
          </p:cNvSpPr>
          <p:nvPr>
            <p:ph type="title"/>
          </p:nvPr>
        </p:nvSpPr>
        <p:spPr/>
        <p:txBody>
          <a:bodyPr/>
          <a:lstStyle/>
          <a:p>
            <a:r>
              <a:rPr lang="en-US" sz="44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Add Comments</a:t>
            </a:r>
            <a:endParaRPr lang="en-US" dirty="0"/>
          </a:p>
        </p:txBody>
      </p:sp>
      <p:pic>
        <p:nvPicPr>
          <p:cNvPr id="5" name="Content Placeholder 4">
            <a:extLst>
              <a:ext uri="{FF2B5EF4-FFF2-40B4-BE49-F238E27FC236}">
                <a16:creationId xmlns:a16="http://schemas.microsoft.com/office/drawing/2014/main" id="{F25442FC-EB34-43A0-A355-1CC6E53CB0D2}"/>
              </a:ext>
            </a:extLst>
          </p:cNvPr>
          <p:cNvPicPr>
            <a:picLocks noGrp="1" noChangeAspect="1"/>
          </p:cNvPicPr>
          <p:nvPr>
            <p:ph idx="1"/>
          </p:nvPr>
        </p:nvPicPr>
        <p:blipFill>
          <a:blip r:embed="rId2"/>
          <a:stretch>
            <a:fillRect/>
          </a:stretch>
        </p:blipFill>
        <p:spPr>
          <a:xfrm>
            <a:off x="1581668" y="1790700"/>
            <a:ext cx="7976669" cy="3906044"/>
          </a:xfrm>
        </p:spPr>
      </p:pic>
    </p:spTree>
    <p:extLst>
      <p:ext uri="{BB962C8B-B14F-4D97-AF65-F5344CB8AC3E}">
        <p14:creationId xmlns:p14="http://schemas.microsoft.com/office/powerpoint/2010/main" val="2343211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5103-41DB-4DF7-A443-89999878A8BD}"/>
              </a:ext>
            </a:extLst>
          </p:cNvPr>
          <p:cNvSpPr>
            <a:spLocks noGrp="1"/>
          </p:cNvSpPr>
          <p:nvPr>
            <p:ph type="title"/>
          </p:nvPr>
        </p:nvSpPr>
        <p:spPr/>
        <p:txBody>
          <a:bodyPr>
            <a:normAutofit/>
          </a:bodyPr>
          <a:lstStyle/>
          <a:p>
            <a:r>
              <a:rPr lang="en-US" dirty="0">
                <a:solidFill>
                  <a:srgbClr val="432759"/>
                </a:solidFill>
                <a:effectLst>
                  <a:outerShdw blurRad="38100" dist="38100" dir="2700000" algn="tl">
                    <a:srgbClr val="000000">
                      <a:alpha val="43137"/>
                    </a:srgbClr>
                  </a:outerShdw>
                </a:effectLst>
                <a:latin typeface="Avenir Next LT Pro" panose="020B0504020202020204" pitchFamily="34" charset="0"/>
              </a:rPr>
              <a:t>Send Engagement Communication</a:t>
            </a:r>
            <a:endParaRPr lang="en-US" dirty="0"/>
          </a:p>
        </p:txBody>
      </p:sp>
      <p:pic>
        <p:nvPicPr>
          <p:cNvPr id="5" name="Content Placeholder 4">
            <a:extLst>
              <a:ext uri="{FF2B5EF4-FFF2-40B4-BE49-F238E27FC236}">
                <a16:creationId xmlns:a16="http://schemas.microsoft.com/office/drawing/2014/main" id="{71189B8F-AC48-48FC-ADD1-CDCC5CBD56D6}"/>
              </a:ext>
            </a:extLst>
          </p:cNvPr>
          <p:cNvPicPr>
            <a:picLocks noGrp="1" noChangeAspect="1"/>
          </p:cNvPicPr>
          <p:nvPr>
            <p:ph idx="1"/>
          </p:nvPr>
        </p:nvPicPr>
        <p:blipFill>
          <a:blip r:embed="rId2"/>
          <a:stretch>
            <a:fillRect/>
          </a:stretch>
        </p:blipFill>
        <p:spPr>
          <a:xfrm>
            <a:off x="2440829" y="1590675"/>
            <a:ext cx="6760321" cy="4458494"/>
          </a:xfrm>
        </p:spPr>
      </p:pic>
    </p:spTree>
    <p:extLst>
      <p:ext uri="{BB962C8B-B14F-4D97-AF65-F5344CB8AC3E}">
        <p14:creationId xmlns:p14="http://schemas.microsoft.com/office/powerpoint/2010/main" val="2947033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E02B121-2015-455D-B666-7621061617A2}"/>
              </a:ext>
            </a:extLst>
          </p:cNvPr>
          <p:cNvSpPr txBox="1"/>
          <p:nvPr/>
        </p:nvSpPr>
        <p:spPr>
          <a:xfrm>
            <a:off x="965199" y="851517"/>
            <a:ext cx="5130795" cy="1461778"/>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48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Contact</a:t>
            </a:r>
            <a:r>
              <a:rPr lang="en-US" sz="4800" kern="12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 Us</a:t>
            </a:r>
            <a:endParaRPr kumimoji="0" lang="en-US" sz="48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endParaRPr>
          </a:p>
        </p:txBody>
      </p:sp>
      <p:sp>
        <p:nvSpPr>
          <p:cNvPr id="4" name="TextBox 3">
            <a:extLst>
              <a:ext uri="{FF2B5EF4-FFF2-40B4-BE49-F238E27FC236}">
                <a16:creationId xmlns:a16="http://schemas.microsoft.com/office/drawing/2014/main" id="{693E168C-BD88-40FE-8BE1-9874B8C3230F}"/>
              </a:ext>
            </a:extLst>
          </p:cNvPr>
          <p:cNvSpPr txBox="1"/>
          <p:nvPr/>
        </p:nvSpPr>
        <p:spPr>
          <a:xfrm>
            <a:off x="965200" y="2470248"/>
            <a:ext cx="10442606" cy="3536236"/>
          </a:xfrm>
          <a:prstGeom prst="rect">
            <a:avLst/>
          </a:prstGeom>
        </p:spPr>
        <p:txBody>
          <a:bodyPr vert="horz" lIns="91440" tIns="45720" rIns="91440" bIns="45720" rtlCol="0">
            <a:normAutofit/>
          </a:bodyPr>
          <a:lstStyle/>
          <a:p>
            <a:pPr marR="0">
              <a:lnSpc>
                <a:spcPct val="90000"/>
              </a:lnSpc>
              <a:spcBef>
                <a:spcPts val="0"/>
              </a:spcBef>
              <a:spcAft>
                <a:spcPts val="1000"/>
              </a:spcAft>
            </a:pPr>
            <a:endParaRPr lang="en-US" sz="2000" dirty="0">
              <a:latin typeface="Avenir Next LT Pro" panose="020B0504020202020204" pitchFamily="34" charset="0"/>
            </a:endParaRPr>
          </a:p>
        </p:txBody>
      </p:sp>
      <p:sp>
        <p:nvSpPr>
          <p:cNvPr id="11" name="Freeform: Shape 1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4832856A-B766-453B-B3E1-D28351902BD4}"/>
              </a:ext>
            </a:extLst>
          </p:cNvPr>
          <p:cNvSpPr txBox="1"/>
          <p:nvPr/>
        </p:nvSpPr>
        <p:spPr>
          <a:xfrm>
            <a:off x="1158240" y="2391292"/>
            <a:ext cx="6325636" cy="2185214"/>
          </a:xfrm>
          <a:prstGeom prst="rect">
            <a:avLst/>
          </a:prstGeom>
          <a:noFill/>
        </p:spPr>
        <p:txBody>
          <a:bodyPr wrap="square">
            <a:spAutoFit/>
          </a:bodyPr>
          <a:lstStyle/>
          <a:p>
            <a:pPr>
              <a:lnSpc>
                <a:spcPct val="90000"/>
              </a:lnSpc>
              <a:spcAft>
                <a:spcPts val="600"/>
              </a:spcAft>
            </a:pPr>
            <a:r>
              <a:rPr lang="en-US" sz="2800" dirty="0">
                <a:latin typeface="Avenir Next LT Pro" panose="020B0504020202020204" pitchFamily="34" charset="0"/>
              </a:rPr>
              <a:t>Learn more about </a:t>
            </a:r>
            <a:r>
              <a:rPr lang="en-US" sz="2800" b="1" dirty="0">
                <a:solidFill>
                  <a:srgbClr val="432759"/>
                </a:solidFill>
                <a:latin typeface="Avenir Next LT Pro" panose="020B0504020202020204" pitchFamily="34" charset="0"/>
              </a:rPr>
              <a:t>Linking</a:t>
            </a:r>
            <a:r>
              <a:rPr lang="en-US" sz="2800" dirty="0">
                <a:solidFill>
                  <a:srgbClr val="432759"/>
                </a:solidFill>
                <a:latin typeface="Avenir Next LT Pro" panose="020B0504020202020204" pitchFamily="34" charset="0"/>
              </a:rPr>
              <a:t>Lives</a:t>
            </a:r>
            <a:r>
              <a:rPr lang="en-US" sz="2800" dirty="0">
                <a:latin typeface="Avenir Next LT Pro" panose="020B0504020202020204" pitchFamily="34" charset="0"/>
              </a:rPr>
              <a:t> at </a:t>
            </a:r>
            <a:r>
              <a:rPr lang="en-US" sz="2800" dirty="0">
                <a:latin typeface="Avenir Next LT Pro" panose="020B0504020202020204" pitchFamily="34" charset="0"/>
                <a:hlinkClick r:id="rId2"/>
              </a:rPr>
              <a:t>www.voce-solutions.com</a:t>
            </a:r>
            <a:r>
              <a:rPr lang="en-US" sz="2800" dirty="0">
                <a:latin typeface="Avenir Next LT Pro" panose="020B0504020202020204" pitchFamily="34" charset="0"/>
              </a:rPr>
              <a:t>.   </a:t>
            </a:r>
          </a:p>
          <a:p>
            <a:pPr indent="-228600">
              <a:lnSpc>
                <a:spcPct val="90000"/>
              </a:lnSpc>
              <a:spcAft>
                <a:spcPts val="600"/>
              </a:spcAft>
              <a:buFont typeface="Arial" panose="020B0604020202020204" pitchFamily="34" charset="0"/>
              <a:buChar char="•"/>
            </a:pPr>
            <a:endParaRPr lang="en-US" sz="2800" dirty="0">
              <a:latin typeface="Avenir Next LT Pro" panose="020B0504020202020204" pitchFamily="34" charset="0"/>
            </a:endParaRPr>
          </a:p>
          <a:p>
            <a:pPr>
              <a:lnSpc>
                <a:spcPct val="90000"/>
              </a:lnSpc>
              <a:spcAft>
                <a:spcPts val="600"/>
              </a:spcAft>
            </a:pPr>
            <a:r>
              <a:rPr lang="en-US" sz="2800" dirty="0">
                <a:latin typeface="Avenir Next LT Pro" panose="020B0504020202020204" pitchFamily="34" charset="0"/>
              </a:rPr>
              <a:t>For pricing or to request a demo email: </a:t>
            </a:r>
            <a:r>
              <a:rPr lang="en-US" sz="2800" dirty="0">
                <a:latin typeface="Avenir Next LT Pro" panose="020B0504020202020204" pitchFamily="34" charset="0"/>
                <a:hlinkClick r:id="rId3"/>
              </a:rPr>
              <a:t>contactus@vocesolutions.org</a:t>
            </a:r>
            <a:r>
              <a:rPr lang="en-US" sz="2800" dirty="0">
                <a:latin typeface="Avenir Next LT Pro" panose="020B0504020202020204" pitchFamily="34" charset="0"/>
              </a:rPr>
              <a:t>.   </a:t>
            </a:r>
          </a:p>
        </p:txBody>
      </p:sp>
      <p:sp>
        <p:nvSpPr>
          <p:cNvPr id="10" name="TextBox 9">
            <a:extLst>
              <a:ext uri="{FF2B5EF4-FFF2-40B4-BE49-F238E27FC236}">
                <a16:creationId xmlns:a16="http://schemas.microsoft.com/office/drawing/2014/main" id="{440C53A6-D438-4C93-8A8D-AD6411A6BC55}"/>
              </a:ext>
            </a:extLst>
          </p:cNvPr>
          <p:cNvSpPr txBox="1"/>
          <p:nvPr/>
        </p:nvSpPr>
        <p:spPr>
          <a:xfrm>
            <a:off x="6361775" y="4954914"/>
            <a:ext cx="242374" cy="1477328"/>
          </a:xfrm>
          <a:prstGeom prst="rect">
            <a:avLst/>
          </a:prstGeom>
          <a:noFill/>
        </p:spPr>
        <p:txBody>
          <a:bodyPr wrap="none" rtlCol="0">
            <a:spAutoFit/>
          </a:bodyPr>
          <a:lstStyle/>
          <a:p>
            <a:pPr algn="ctr"/>
            <a:endParaRPr lang="en-US" sz="7200" b="1" dirty="0">
              <a:solidFill>
                <a:srgbClr val="CEB77A"/>
              </a:solidFill>
              <a:effectLst>
                <a:outerShdw blurRad="38100" dist="38100" dir="2700000" algn="tl">
                  <a:srgbClr val="000000">
                    <a:alpha val="43137"/>
                  </a:srgbClr>
                </a:outerShdw>
              </a:effectLst>
              <a:latin typeface="Avenir Next LT Pro" panose="020B0504020202020204" pitchFamily="34" charset="0"/>
            </a:endParaRPr>
          </a:p>
          <a:p>
            <a:pPr algn="ctr"/>
            <a:r>
              <a:rPr lang="en-US" dirty="0">
                <a:solidFill>
                  <a:srgbClr val="432759"/>
                </a:solidFill>
                <a:latin typeface="Avenir Next LT Pro" panose="020B0504020202020204" pitchFamily="34" charset="0"/>
              </a:rPr>
              <a:t> </a:t>
            </a:r>
          </a:p>
        </p:txBody>
      </p:sp>
      <p:sp>
        <p:nvSpPr>
          <p:cNvPr id="13" name="TextBox 12">
            <a:extLst>
              <a:ext uri="{FF2B5EF4-FFF2-40B4-BE49-F238E27FC236}">
                <a16:creationId xmlns:a16="http://schemas.microsoft.com/office/drawing/2014/main" id="{D0966D28-4DC3-42E1-91FE-42B40CCDB2CE}"/>
              </a:ext>
            </a:extLst>
          </p:cNvPr>
          <p:cNvSpPr txBox="1"/>
          <p:nvPr/>
        </p:nvSpPr>
        <p:spPr>
          <a:xfrm>
            <a:off x="3108609" y="4896867"/>
            <a:ext cx="6393610" cy="1754326"/>
          </a:xfrm>
          <a:prstGeom prst="rect">
            <a:avLst/>
          </a:prstGeom>
          <a:noFill/>
        </p:spPr>
        <p:txBody>
          <a:bodyPr wrap="none" rtlCol="0">
            <a:spAutoFit/>
          </a:bodyPr>
          <a:lstStyle/>
          <a:p>
            <a:pPr algn="ctr"/>
            <a:r>
              <a:rPr lang="en-US" sz="7200" b="1" dirty="0">
                <a:solidFill>
                  <a:srgbClr val="432759"/>
                </a:solidFill>
                <a:effectLst>
                  <a:outerShdw blurRad="38100" dist="38100" dir="2700000" algn="tl">
                    <a:srgbClr val="000000">
                      <a:alpha val="43137"/>
                    </a:srgbClr>
                  </a:outerShdw>
                </a:effectLst>
                <a:latin typeface="Avenir Next LT Pro" panose="020B0504020202020204" pitchFamily="34" charset="0"/>
              </a:rPr>
              <a:t>Linking</a:t>
            </a:r>
            <a:r>
              <a:rPr lang="en-US" sz="7200" dirty="0">
                <a:solidFill>
                  <a:srgbClr val="432759"/>
                </a:solidFill>
                <a:effectLst>
                  <a:outerShdw blurRad="38100" dist="38100" dir="2700000" algn="tl">
                    <a:srgbClr val="000000">
                      <a:alpha val="43137"/>
                    </a:srgbClr>
                  </a:outerShdw>
                </a:effectLst>
                <a:latin typeface="Avenir Next LT Pro" panose="020B0504020202020204" pitchFamily="34" charset="0"/>
              </a:rPr>
              <a:t>Lives</a:t>
            </a:r>
          </a:p>
          <a:p>
            <a:pPr algn="ctr"/>
            <a:r>
              <a:rPr lang="en-US" sz="3600" dirty="0">
                <a:solidFill>
                  <a:srgbClr val="432759"/>
                </a:solidFill>
                <a:latin typeface="Avenir Next LT Pro" panose="020B0504020202020204" pitchFamily="34" charset="0"/>
              </a:rPr>
              <a:t>Locate. Link. Lasting Change. </a:t>
            </a:r>
          </a:p>
        </p:txBody>
      </p:sp>
    </p:spTree>
    <p:extLst>
      <p:ext uri="{BB962C8B-B14F-4D97-AF65-F5344CB8AC3E}">
        <p14:creationId xmlns:p14="http://schemas.microsoft.com/office/powerpoint/2010/main" val="51716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86B2CC-8E67-4B55-9D97-0FF02ED32131}"/>
              </a:ext>
            </a:extLst>
          </p:cNvPr>
          <p:cNvSpPr txBox="1"/>
          <p:nvPr/>
        </p:nvSpPr>
        <p:spPr>
          <a:xfrm>
            <a:off x="991694" y="435548"/>
            <a:ext cx="6455586" cy="1715696"/>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lang="en-US" sz="48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Proud</a:t>
            </a:r>
            <a:r>
              <a:rPr kumimoji="0" lang="en-US" sz="48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t> Part</a:t>
            </a:r>
            <a:r>
              <a:rPr lang="en-US" sz="48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ners</a:t>
            </a:r>
            <a:endParaRPr kumimoji="0" lang="en-US" sz="48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endParaRPr>
          </a:p>
        </p:txBody>
      </p:sp>
      <p:sp>
        <p:nvSpPr>
          <p:cNvPr id="139" name="Freeform: Shape 138">
            <a:extLst>
              <a:ext uri="{FF2B5EF4-FFF2-40B4-BE49-F238E27FC236}">
                <a16:creationId xmlns:a16="http://schemas.microsoft.com/office/drawing/2014/main" id="{A94A2FC9-6D19-473C-B868-99FDB204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6077" y="435547"/>
            <a:ext cx="1969483" cy="1775389"/>
          </a:xfrm>
          <a:custGeom>
            <a:avLst/>
            <a:gdLst>
              <a:gd name="connsiteX0" fmla="*/ 530616 w 1859834"/>
              <a:gd name="connsiteY0" fmla="*/ 0 h 1676546"/>
              <a:gd name="connsiteX1" fmla="*/ 1331006 w 1859834"/>
              <a:gd name="connsiteY1" fmla="*/ 0 h 1676546"/>
              <a:gd name="connsiteX2" fmla="*/ 1445347 w 1859834"/>
              <a:gd name="connsiteY2" fmla="*/ 65415 h 1676546"/>
              <a:gd name="connsiteX3" fmla="*/ 1845541 w 1859834"/>
              <a:gd name="connsiteY3" fmla="*/ 770436 h 1676546"/>
              <a:gd name="connsiteX4" fmla="*/ 1845541 w 1859834"/>
              <a:gd name="connsiteY4" fmla="*/ 906111 h 1676546"/>
              <a:gd name="connsiteX5" fmla="*/ 1445347 w 1859834"/>
              <a:gd name="connsiteY5" fmla="*/ 1611131 h 1676546"/>
              <a:gd name="connsiteX6" fmla="*/ 1331006 w 1859834"/>
              <a:gd name="connsiteY6" fmla="*/ 1676546 h 1676546"/>
              <a:gd name="connsiteX7" fmla="*/ 530616 w 1859834"/>
              <a:gd name="connsiteY7" fmla="*/ 1676546 h 1676546"/>
              <a:gd name="connsiteX8" fmla="*/ 416275 w 1859834"/>
              <a:gd name="connsiteY8" fmla="*/ 1611131 h 1676546"/>
              <a:gd name="connsiteX9" fmla="*/ 16080 w 1859834"/>
              <a:gd name="connsiteY9" fmla="*/ 906111 h 1676546"/>
              <a:gd name="connsiteX10" fmla="*/ 16080 w 1859834"/>
              <a:gd name="connsiteY10" fmla="*/ 770436 h 1676546"/>
              <a:gd name="connsiteX11" fmla="*/ 416275 w 1859834"/>
              <a:gd name="connsiteY11" fmla="*/ 65415 h 1676546"/>
              <a:gd name="connsiteX12" fmla="*/ 530616 w 1859834"/>
              <a:gd name="connsiteY12" fmla="*/ 0 h 16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834" h="1676546">
                <a:moveTo>
                  <a:pt x="530616" y="0"/>
                </a:moveTo>
                <a:cubicBezTo>
                  <a:pt x="1331006" y="0"/>
                  <a:pt x="1331006" y="0"/>
                  <a:pt x="1331006" y="0"/>
                </a:cubicBezTo>
                <a:cubicBezTo>
                  <a:pt x="1371502" y="0"/>
                  <a:pt x="1423909" y="29073"/>
                  <a:pt x="1445347" y="65415"/>
                </a:cubicBezTo>
                <a:cubicBezTo>
                  <a:pt x="1845541" y="770436"/>
                  <a:pt x="1845541" y="770436"/>
                  <a:pt x="1845541" y="770436"/>
                </a:cubicBezTo>
                <a:cubicBezTo>
                  <a:pt x="1864599" y="809200"/>
                  <a:pt x="1864599" y="867346"/>
                  <a:pt x="1845541" y="906111"/>
                </a:cubicBezTo>
                <a:cubicBezTo>
                  <a:pt x="1445347" y="1611131"/>
                  <a:pt x="1445347" y="1611131"/>
                  <a:pt x="1445347" y="1611131"/>
                </a:cubicBezTo>
                <a:cubicBezTo>
                  <a:pt x="1423909" y="1647474"/>
                  <a:pt x="1371502" y="1676546"/>
                  <a:pt x="1331006" y="1676546"/>
                </a:cubicBezTo>
                <a:lnTo>
                  <a:pt x="530616" y="1676546"/>
                </a:lnTo>
                <a:cubicBezTo>
                  <a:pt x="487738" y="1676546"/>
                  <a:pt x="435332" y="1647474"/>
                  <a:pt x="416275" y="1611131"/>
                </a:cubicBezTo>
                <a:cubicBezTo>
                  <a:pt x="16080" y="906111"/>
                  <a:pt x="16080" y="906111"/>
                  <a:pt x="16080" y="906111"/>
                </a:cubicBezTo>
                <a:cubicBezTo>
                  <a:pt x="-5359" y="867346"/>
                  <a:pt x="-5359" y="809200"/>
                  <a:pt x="16080" y="770436"/>
                </a:cubicBezTo>
                <a:cubicBezTo>
                  <a:pt x="416275" y="65415"/>
                  <a:pt x="416275" y="65415"/>
                  <a:pt x="416275" y="65415"/>
                </a:cubicBezTo>
                <a:cubicBezTo>
                  <a:pt x="435332" y="29073"/>
                  <a:pt x="487738" y="0"/>
                  <a:pt x="530616"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E9AC471C-589D-464B-AA50-13EFACFCB600}"/>
              </a:ext>
            </a:extLst>
          </p:cNvPr>
          <p:cNvSpPr txBox="1"/>
          <p:nvPr/>
        </p:nvSpPr>
        <p:spPr>
          <a:xfrm>
            <a:off x="991694" y="2384918"/>
            <a:ext cx="4272636" cy="3461454"/>
          </a:xfrm>
          <a:prstGeom prst="rect">
            <a:avLst/>
          </a:prstGeom>
        </p:spPr>
        <p:txBody>
          <a:bodyPr vert="horz" lIns="91440" tIns="45720" rIns="91440" bIns="45720" rtlCol="0" anchor="t">
            <a:normAutofit/>
          </a:bodyPr>
          <a:lstStyle/>
          <a:p>
            <a:pPr>
              <a:lnSpc>
                <a:spcPct val="90000"/>
              </a:lnSpc>
              <a:spcAft>
                <a:spcPts val="600"/>
              </a:spcAft>
            </a:pPr>
            <a:r>
              <a:rPr lang="en-US" dirty="0">
                <a:effectLst/>
                <a:latin typeface="Avenir Next LT Pro" panose="020B0504020202020204" pitchFamily="34" charset="0"/>
              </a:rPr>
              <a:t>Funding for </a:t>
            </a:r>
            <a:r>
              <a:rPr lang="en-US" b="1" dirty="0">
                <a:solidFill>
                  <a:srgbClr val="432759"/>
                </a:solidFill>
                <a:latin typeface="Avenir Next LT Pro" panose="020B0504020202020204" pitchFamily="34" charset="0"/>
              </a:rPr>
              <a:t>Linking</a:t>
            </a:r>
            <a:r>
              <a:rPr lang="en-US" dirty="0">
                <a:solidFill>
                  <a:srgbClr val="432759"/>
                </a:solidFill>
                <a:latin typeface="Avenir Next LT Pro" panose="020B0504020202020204" pitchFamily="34" charset="0"/>
              </a:rPr>
              <a:t>Lives</a:t>
            </a:r>
            <a:r>
              <a:rPr lang="en-US" dirty="0">
                <a:effectLst/>
                <a:latin typeface="Avenir Next LT Pro" panose="020B0504020202020204" pitchFamily="34" charset="0"/>
              </a:rPr>
              <a:t> has been established by the Wolfe Family Foundation, which is managed by Jason Wolfe.  Jason is the CEO and founder of Wolfe LLC and GiftYa.</a:t>
            </a:r>
            <a:endParaRPr lang="en-US" dirty="0">
              <a:latin typeface="Avenir Next LT Pro" panose="020B0504020202020204" pitchFamily="34" charset="0"/>
            </a:endParaRPr>
          </a:p>
        </p:txBody>
      </p:sp>
      <p:sp>
        <p:nvSpPr>
          <p:cNvPr id="141" name="Freeform: Shape 140">
            <a:extLst>
              <a:ext uri="{FF2B5EF4-FFF2-40B4-BE49-F238E27FC236}">
                <a16:creationId xmlns:a16="http://schemas.microsoft.com/office/drawing/2014/main" id="{8BED0409-854E-49C4-876E-A78C6D881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329" y="2391339"/>
            <a:ext cx="4295423" cy="4226565"/>
          </a:xfrm>
          <a:custGeom>
            <a:avLst/>
            <a:gdLst>
              <a:gd name="connsiteX0" fmla="*/ 2353286 w 3293367"/>
              <a:gd name="connsiteY0" fmla="*/ 2104683 h 3240573"/>
              <a:gd name="connsiteX1" fmla="*/ 2868450 w 3293367"/>
              <a:gd name="connsiteY1" fmla="*/ 2104683 h 3240573"/>
              <a:gd name="connsiteX2" fmla="*/ 2892703 w 3293367"/>
              <a:gd name="connsiteY2" fmla="*/ 2107904 h 3240573"/>
              <a:gd name="connsiteX3" fmla="*/ 2909383 w 3293367"/>
              <a:gd name="connsiteY3" fmla="*/ 2114898 h 3240573"/>
              <a:gd name="connsiteX4" fmla="*/ 2899189 w 3293367"/>
              <a:gd name="connsiteY4" fmla="*/ 2132529 h 3240573"/>
              <a:gd name="connsiteX5" fmla="*/ 2538022 w 3293367"/>
              <a:gd name="connsiteY5" fmla="*/ 2757176 h 3240573"/>
              <a:gd name="connsiteX6" fmla="*/ 2322847 w 3293367"/>
              <a:gd name="connsiteY6" fmla="*/ 2882232 h 3240573"/>
              <a:gd name="connsiteX7" fmla="*/ 2149884 w 3293367"/>
              <a:gd name="connsiteY7" fmla="*/ 2882232 h 3240573"/>
              <a:gd name="connsiteX8" fmla="*/ 2129707 w 3293367"/>
              <a:gd name="connsiteY8" fmla="*/ 2882232 h 3240573"/>
              <a:gd name="connsiteX9" fmla="*/ 2110453 w 3293367"/>
              <a:gd name="connsiteY9" fmla="*/ 2849077 h 3240573"/>
              <a:gd name="connsiteX10" fmla="*/ 2016148 w 3293367"/>
              <a:gd name="connsiteY10" fmla="*/ 2686675 h 3240573"/>
              <a:gd name="connsiteX11" fmla="*/ 2016148 w 3293367"/>
              <a:gd name="connsiteY11" fmla="*/ 2595774 h 3240573"/>
              <a:gd name="connsiteX12" fmla="*/ 2274287 w 3293367"/>
              <a:gd name="connsiteY12" fmla="*/ 2151242 h 3240573"/>
              <a:gd name="connsiteX13" fmla="*/ 2353286 w 3293367"/>
              <a:gd name="connsiteY13" fmla="*/ 2104683 h 3240573"/>
              <a:gd name="connsiteX14" fmla="*/ 939150 w 3293367"/>
              <a:gd name="connsiteY14" fmla="*/ 0 h 3240573"/>
              <a:gd name="connsiteX15" fmla="*/ 2322847 w 3293367"/>
              <a:gd name="connsiteY15" fmla="*/ 0 h 3240573"/>
              <a:gd name="connsiteX16" fmla="*/ 2538022 w 3293367"/>
              <a:gd name="connsiteY16" fmla="*/ 125055 h 3240573"/>
              <a:gd name="connsiteX17" fmla="*/ 3228376 w 3293367"/>
              <a:gd name="connsiteY17" fmla="*/ 1319038 h 3240573"/>
              <a:gd name="connsiteX18" fmla="*/ 3228376 w 3293367"/>
              <a:gd name="connsiteY18" fmla="*/ 1563194 h 3240573"/>
              <a:gd name="connsiteX19" fmla="*/ 2972043 w 3293367"/>
              <a:gd name="connsiteY19" fmla="*/ 2006528 h 3240573"/>
              <a:gd name="connsiteX20" fmla="*/ 2950440 w 3293367"/>
              <a:gd name="connsiteY20" fmla="*/ 2043890 h 3240573"/>
              <a:gd name="connsiteX21" fmla="*/ 2951200 w 3293367"/>
              <a:gd name="connsiteY21" fmla="*/ 2044209 h 3240573"/>
              <a:gd name="connsiteX22" fmla="*/ 2989324 w 3293367"/>
              <a:gd name="connsiteY22" fmla="*/ 2082660 h 3240573"/>
              <a:gd name="connsiteX23" fmla="*/ 3279247 w 3293367"/>
              <a:gd name="connsiteY23" fmla="*/ 2584089 h 3240573"/>
              <a:gd name="connsiteX24" fmla="*/ 3279247 w 3293367"/>
              <a:gd name="connsiteY24" fmla="*/ 2686626 h 3240573"/>
              <a:gd name="connsiteX25" fmla="*/ 2989324 w 3293367"/>
              <a:gd name="connsiteY25" fmla="*/ 3188054 h 3240573"/>
              <a:gd name="connsiteX26" fmla="*/ 2898957 w 3293367"/>
              <a:gd name="connsiteY26" fmla="*/ 3240573 h 3240573"/>
              <a:gd name="connsiteX27" fmla="*/ 2317855 w 3293367"/>
              <a:gd name="connsiteY27" fmla="*/ 3240573 h 3240573"/>
              <a:gd name="connsiteX28" fmla="*/ 2228744 w 3293367"/>
              <a:gd name="connsiteY28" fmla="*/ 3188054 h 3240573"/>
              <a:gd name="connsiteX29" fmla="*/ 2072563 w 3293367"/>
              <a:gd name="connsiteY29" fmla="*/ 2919100 h 3240573"/>
              <a:gd name="connsiteX30" fmla="*/ 2054920 w 3293367"/>
              <a:gd name="connsiteY30" fmla="*/ 2888716 h 3240573"/>
              <a:gd name="connsiteX31" fmla="*/ 2068802 w 3293367"/>
              <a:gd name="connsiteY31" fmla="*/ 2888716 h 3240573"/>
              <a:gd name="connsiteX32" fmla="*/ 2134418 w 3293367"/>
              <a:gd name="connsiteY32" fmla="*/ 2888716 h 3240573"/>
              <a:gd name="connsiteX33" fmla="*/ 2162922 w 3293367"/>
              <a:gd name="connsiteY33" fmla="*/ 2937803 h 3240573"/>
              <a:gd name="connsiteX34" fmla="*/ 2271824 w 3293367"/>
              <a:gd name="connsiteY34" fmla="*/ 3125340 h 3240573"/>
              <a:gd name="connsiteX35" fmla="*/ 2350824 w 3293367"/>
              <a:gd name="connsiteY35" fmla="*/ 3171900 h 3240573"/>
              <a:gd name="connsiteX36" fmla="*/ 2865989 w 3293367"/>
              <a:gd name="connsiteY36" fmla="*/ 3171900 h 3240573"/>
              <a:gd name="connsiteX37" fmla="*/ 2946100 w 3293367"/>
              <a:gd name="connsiteY37" fmla="*/ 3125340 h 3240573"/>
              <a:gd name="connsiteX38" fmla="*/ 3203126 w 3293367"/>
              <a:gd name="connsiteY38" fmla="*/ 2680809 h 3240573"/>
              <a:gd name="connsiteX39" fmla="*/ 3203126 w 3293367"/>
              <a:gd name="connsiteY39" fmla="*/ 2589906 h 3240573"/>
              <a:gd name="connsiteX40" fmla="*/ 2946100 w 3293367"/>
              <a:gd name="connsiteY40" fmla="*/ 2145375 h 3240573"/>
              <a:gd name="connsiteX41" fmla="*/ 2912303 w 3293367"/>
              <a:gd name="connsiteY41" fmla="*/ 2111287 h 3240573"/>
              <a:gd name="connsiteX42" fmla="*/ 2908392 w 3293367"/>
              <a:gd name="connsiteY42" fmla="*/ 2109648 h 3240573"/>
              <a:gd name="connsiteX43" fmla="*/ 2929357 w 3293367"/>
              <a:gd name="connsiteY43" fmla="*/ 2073390 h 3240573"/>
              <a:gd name="connsiteX44" fmla="*/ 2944948 w 3293367"/>
              <a:gd name="connsiteY44" fmla="*/ 2046424 h 3240573"/>
              <a:gd name="connsiteX45" fmla="*/ 2928777 w 3293367"/>
              <a:gd name="connsiteY45" fmla="*/ 2039643 h 3240573"/>
              <a:gd name="connsiteX46" fmla="*/ 2901420 w 3293367"/>
              <a:gd name="connsiteY46" fmla="*/ 2036009 h 3240573"/>
              <a:gd name="connsiteX47" fmla="*/ 2320317 w 3293367"/>
              <a:gd name="connsiteY47" fmla="*/ 2036009 h 3240573"/>
              <a:gd name="connsiteX48" fmla="*/ 2231207 w 3293367"/>
              <a:gd name="connsiteY48" fmla="*/ 2088527 h 3240573"/>
              <a:gd name="connsiteX49" fmla="*/ 1940028 w 3293367"/>
              <a:gd name="connsiteY49" fmla="*/ 2589956 h 3240573"/>
              <a:gd name="connsiteX50" fmla="*/ 1940028 w 3293367"/>
              <a:gd name="connsiteY50" fmla="*/ 2692493 h 3240573"/>
              <a:gd name="connsiteX51" fmla="*/ 2036139 w 3293367"/>
              <a:gd name="connsiteY51" fmla="*/ 2858003 h 3240573"/>
              <a:gd name="connsiteX52" fmla="*/ 2050209 w 3293367"/>
              <a:gd name="connsiteY52" fmla="*/ 2882232 h 3240573"/>
              <a:gd name="connsiteX53" fmla="*/ 1985031 w 3293367"/>
              <a:gd name="connsiteY53" fmla="*/ 2882232 h 3240573"/>
              <a:gd name="connsiteX54" fmla="*/ 939150 w 3293367"/>
              <a:gd name="connsiteY54" fmla="*/ 2882232 h 3240573"/>
              <a:gd name="connsiteX55" fmla="*/ 726963 w 3293367"/>
              <a:gd name="connsiteY55" fmla="*/ 2757176 h 3240573"/>
              <a:gd name="connsiteX56" fmla="*/ 33622 w 3293367"/>
              <a:gd name="connsiteY56" fmla="*/ 1563194 h 3240573"/>
              <a:gd name="connsiteX57" fmla="*/ 33622 w 3293367"/>
              <a:gd name="connsiteY57" fmla="*/ 1319038 h 3240573"/>
              <a:gd name="connsiteX58" fmla="*/ 726963 w 3293367"/>
              <a:gd name="connsiteY58" fmla="*/ 125055 h 3240573"/>
              <a:gd name="connsiteX59" fmla="*/ 939150 w 3293367"/>
              <a:gd name="connsiteY59" fmla="*/ 0 h 32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3" name="Freeform: Shape 142">
            <a:extLst>
              <a:ext uri="{FF2B5EF4-FFF2-40B4-BE49-F238E27FC236}">
                <a16:creationId xmlns:a16="http://schemas.microsoft.com/office/drawing/2014/main" id="{D4340B2E-01FD-4F5D-9C4D-AD3923AD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1733" y="843530"/>
            <a:ext cx="3309879" cy="2983688"/>
          </a:xfrm>
          <a:custGeom>
            <a:avLst/>
            <a:gdLst>
              <a:gd name="connsiteX0" fmla="*/ 944317 w 3309879"/>
              <a:gd name="connsiteY0" fmla="*/ 0 h 2983688"/>
              <a:gd name="connsiteX1" fmla="*/ 2368743 w 3309879"/>
              <a:gd name="connsiteY1" fmla="*/ 0 h 2983688"/>
              <a:gd name="connsiteX2" fmla="*/ 2572231 w 3309879"/>
              <a:gd name="connsiteY2" fmla="*/ 116416 h 2983688"/>
              <a:gd name="connsiteX3" fmla="*/ 3284443 w 3309879"/>
              <a:gd name="connsiteY3" fmla="*/ 1371117 h 2983688"/>
              <a:gd name="connsiteX4" fmla="*/ 3284443 w 3309879"/>
              <a:gd name="connsiteY4" fmla="*/ 1612573 h 2983688"/>
              <a:gd name="connsiteX5" fmla="*/ 2572231 w 3309879"/>
              <a:gd name="connsiteY5" fmla="*/ 2867272 h 2983688"/>
              <a:gd name="connsiteX6" fmla="*/ 2368743 w 3309879"/>
              <a:gd name="connsiteY6" fmla="*/ 2983688 h 2983688"/>
              <a:gd name="connsiteX7" fmla="*/ 944317 w 3309879"/>
              <a:gd name="connsiteY7" fmla="*/ 2983688 h 2983688"/>
              <a:gd name="connsiteX8" fmla="*/ 740830 w 3309879"/>
              <a:gd name="connsiteY8" fmla="*/ 2867272 h 2983688"/>
              <a:gd name="connsiteX9" fmla="*/ 28617 w 3309879"/>
              <a:gd name="connsiteY9" fmla="*/ 1612573 h 2983688"/>
              <a:gd name="connsiteX10" fmla="*/ 28617 w 3309879"/>
              <a:gd name="connsiteY10" fmla="*/ 1371117 h 2983688"/>
              <a:gd name="connsiteX11" fmla="*/ 740830 w 3309879"/>
              <a:gd name="connsiteY11" fmla="*/ 116416 h 2983688"/>
              <a:gd name="connsiteX12" fmla="*/ 944317 w 3309879"/>
              <a:gd name="connsiteY12" fmla="*/ 0 h 29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9879" h="2983688">
                <a:moveTo>
                  <a:pt x="944317" y="0"/>
                </a:moveTo>
                <a:cubicBezTo>
                  <a:pt x="2368743" y="0"/>
                  <a:pt x="2368743" y="0"/>
                  <a:pt x="2368743" y="0"/>
                </a:cubicBezTo>
                <a:cubicBezTo>
                  <a:pt x="2440811" y="0"/>
                  <a:pt x="2534078" y="51740"/>
                  <a:pt x="2572231" y="116416"/>
                </a:cubicBezTo>
                <a:cubicBezTo>
                  <a:pt x="3284443" y="1371117"/>
                  <a:pt x="3284443" y="1371117"/>
                  <a:pt x="3284443" y="1371117"/>
                </a:cubicBezTo>
                <a:cubicBezTo>
                  <a:pt x="3318358" y="1440104"/>
                  <a:pt x="3318358" y="1543584"/>
                  <a:pt x="3284443" y="1612573"/>
                </a:cubicBezTo>
                <a:cubicBezTo>
                  <a:pt x="2572231" y="2867272"/>
                  <a:pt x="2572231" y="2867272"/>
                  <a:pt x="2572231" y="2867272"/>
                </a:cubicBezTo>
                <a:cubicBezTo>
                  <a:pt x="2534078" y="2931949"/>
                  <a:pt x="2440811" y="2983688"/>
                  <a:pt x="2368743" y="2983688"/>
                </a:cubicBezTo>
                <a:lnTo>
                  <a:pt x="944317" y="2983688"/>
                </a:lnTo>
                <a:cubicBezTo>
                  <a:pt x="868010" y="2983688"/>
                  <a:pt x="774745" y="2931949"/>
                  <a:pt x="740830" y="2867272"/>
                </a:cubicBezTo>
                <a:cubicBezTo>
                  <a:pt x="28617" y="1612573"/>
                  <a:pt x="28617" y="1612573"/>
                  <a:pt x="28617" y="1612573"/>
                </a:cubicBezTo>
                <a:cubicBezTo>
                  <a:pt x="-9538" y="1543584"/>
                  <a:pt x="-9538" y="1440104"/>
                  <a:pt x="28617" y="1371117"/>
                </a:cubicBezTo>
                <a:cubicBezTo>
                  <a:pt x="740830" y="116416"/>
                  <a:pt x="740830" y="116416"/>
                  <a:pt x="740830" y="116416"/>
                </a:cubicBezTo>
                <a:cubicBezTo>
                  <a:pt x="774745" y="51740"/>
                  <a:pt x="868010" y="0"/>
                  <a:pt x="944317"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Jason Wolfe">
            <a:extLst>
              <a:ext uri="{FF2B5EF4-FFF2-40B4-BE49-F238E27FC236}">
                <a16:creationId xmlns:a16="http://schemas.microsoft.com/office/drawing/2014/main" id="{0A2E9111-C503-436C-A3EC-780EA4ADD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6255567" y="3063687"/>
            <a:ext cx="2433099" cy="2433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a:extLst>
              <a:ext uri="{FF2B5EF4-FFF2-40B4-BE49-F238E27FC236}">
                <a16:creationId xmlns:a16="http://schemas.microsoft.com/office/drawing/2014/main" id="{946DF1EE-B1CD-4104-B882-877A93DEB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46"/>
          <a:stretch/>
        </p:blipFill>
        <p:spPr bwMode="auto">
          <a:xfrm>
            <a:off x="9279130" y="1370807"/>
            <a:ext cx="2135083" cy="19291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CC02AF-B308-4BE6-96CE-2707EED90537}"/>
              </a:ext>
            </a:extLst>
          </p:cNvPr>
          <p:cNvSpPr txBox="1"/>
          <p:nvPr/>
        </p:nvSpPr>
        <p:spPr>
          <a:xfrm>
            <a:off x="991693" y="4561159"/>
            <a:ext cx="4269569" cy="1831271"/>
          </a:xfrm>
          <a:prstGeom prst="rect">
            <a:avLst/>
          </a:prstGeom>
          <a:noFill/>
        </p:spPr>
        <p:txBody>
          <a:bodyPr wrap="square" rtlCol="0">
            <a:spAutoFit/>
          </a:bodyPr>
          <a:lstStyle/>
          <a:p>
            <a:pPr>
              <a:spcAft>
                <a:spcPts val="600"/>
              </a:spcAft>
            </a:pPr>
            <a:r>
              <a:rPr lang="en-US" dirty="0">
                <a:latin typeface="Avenir Next LT Pro" panose="020B0504020202020204" pitchFamily="34" charset="0"/>
              </a:rPr>
              <a:t>Product development for </a:t>
            </a:r>
            <a:r>
              <a:rPr lang="en-US" b="1" dirty="0">
                <a:solidFill>
                  <a:srgbClr val="432759"/>
                </a:solidFill>
                <a:latin typeface="Avenir Next LT Pro" panose="020B0504020202020204" pitchFamily="34" charset="0"/>
              </a:rPr>
              <a:t>Linking</a:t>
            </a:r>
            <a:r>
              <a:rPr lang="en-US" dirty="0">
                <a:solidFill>
                  <a:srgbClr val="432759"/>
                </a:solidFill>
                <a:latin typeface="Avenir Next LT Pro" panose="020B0504020202020204" pitchFamily="34" charset="0"/>
              </a:rPr>
              <a:t>Lives</a:t>
            </a:r>
            <a:r>
              <a:rPr lang="en-US" b="1" dirty="0">
                <a:solidFill>
                  <a:srgbClr val="CEB77A"/>
                </a:solidFill>
                <a:effectLst>
                  <a:outerShdw blurRad="38100" dist="38100" dir="2700000" algn="tl">
                    <a:srgbClr val="000000">
                      <a:alpha val="43137"/>
                    </a:srgbClr>
                  </a:outerShdw>
                </a:effectLst>
                <a:latin typeface="Avenir Next LT Pro" panose="020B0504020202020204" pitchFamily="34" charset="0"/>
              </a:rPr>
              <a:t> </a:t>
            </a:r>
            <a:r>
              <a:rPr lang="en-US" dirty="0">
                <a:latin typeface="Avenir Next LT Pro" panose="020B0504020202020204" pitchFamily="34" charset="0"/>
              </a:rPr>
              <a:t>was led by Andrew Stewart, the founder of Weblight Development Inc. Andrew is also the co-founder of StreemPay.</a:t>
            </a:r>
          </a:p>
          <a:p>
            <a:pPr>
              <a:spcAft>
                <a:spcPts val="600"/>
              </a:spcAft>
            </a:pPr>
            <a:endParaRPr lang="en-US" dirty="0">
              <a:latin typeface="Avenir Next LT Pro" panose="020B0504020202020204" pitchFamily="34" charset="0"/>
            </a:endParaRPr>
          </a:p>
        </p:txBody>
      </p:sp>
      <p:sp>
        <p:nvSpPr>
          <p:cNvPr id="4" name="TextBox 3">
            <a:extLst>
              <a:ext uri="{FF2B5EF4-FFF2-40B4-BE49-F238E27FC236}">
                <a16:creationId xmlns:a16="http://schemas.microsoft.com/office/drawing/2014/main" id="{D0F7AF1D-25C2-406F-8463-653E9383F345}"/>
              </a:ext>
            </a:extLst>
          </p:cNvPr>
          <p:cNvSpPr txBox="1"/>
          <p:nvPr/>
        </p:nvSpPr>
        <p:spPr>
          <a:xfrm>
            <a:off x="-2473516" y="257138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503B6FAD-66D5-4F1A-A607-6E5DDE163EA3}"/>
              </a:ext>
            </a:extLst>
          </p:cNvPr>
          <p:cNvSpPr txBox="1"/>
          <p:nvPr/>
        </p:nvSpPr>
        <p:spPr>
          <a:xfrm>
            <a:off x="6819245" y="5445014"/>
            <a:ext cx="1305742" cy="369332"/>
          </a:xfrm>
          <a:prstGeom prst="rect">
            <a:avLst/>
          </a:prstGeom>
          <a:noFill/>
        </p:spPr>
        <p:txBody>
          <a:bodyPr wrap="none" rtlCol="0">
            <a:spAutoFit/>
          </a:bodyPr>
          <a:lstStyle/>
          <a:p>
            <a:pPr algn="ctr"/>
            <a:r>
              <a:rPr lang="en-US" dirty="0"/>
              <a:t>Jason Wolfe</a:t>
            </a:r>
          </a:p>
        </p:txBody>
      </p:sp>
      <p:sp>
        <p:nvSpPr>
          <p:cNvPr id="13" name="TextBox 12">
            <a:extLst>
              <a:ext uri="{FF2B5EF4-FFF2-40B4-BE49-F238E27FC236}">
                <a16:creationId xmlns:a16="http://schemas.microsoft.com/office/drawing/2014/main" id="{57F996C1-65B3-4E10-9218-103F8B46B199}"/>
              </a:ext>
            </a:extLst>
          </p:cNvPr>
          <p:cNvSpPr txBox="1"/>
          <p:nvPr/>
        </p:nvSpPr>
        <p:spPr>
          <a:xfrm>
            <a:off x="9519879" y="3338590"/>
            <a:ext cx="1695529" cy="369332"/>
          </a:xfrm>
          <a:prstGeom prst="rect">
            <a:avLst/>
          </a:prstGeom>
          <a:noFill/>
        </p:spPr>
        <p:txBody>
          <a:bodyPr wrap="none" rtlCol="0">
            <a:spAutoFit/>
          </a:bodyPr>
          <a:lstStyle/>
          <a:p>
            <a:pPr algn="ctr"/>
            <a:r>
              <a:rPr lang="en-US" dirty="0"/>
              <a:t>Andrew Stewart</a:t>
            </a:r>
          </a:p>
        </p:txBody>
      </p:sp>
    </p:spTree>
    <p:extLst>
      <p:ext uri="{BB962C8B-B14F-4D97-AF65-F5344CB8AC3E}">
        <p14:creationId xmlns:p14="http://schemas.microsoft.com/office/powerpoint/2010/main" val="2167044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7D8BF0-4375-4F52-8F7B-A8594CD7326E}"/>
              </a:ext>
            </a:extLst>
          </p:cNvPr>
          <p:cNvSpPr txBox="1"/>
          <p:nvPr/>
        </p:nvSpPr>
        <p:spPr>
          <a:xfrm>
            <a:off x="4822254" y="376605"/>
            <a:ext cx="254749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 </a:t>
            </a:r>
            <a:r>
              <a:rPr kumimoji="0" lang="en-US" sz="48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Mission</a:t>
            </a:r>
          </a:p>
        </p:txBody>
      </p:sp>
      <p:sp>
        <p:nvSpPr>
          <p:cNvPr id="6" name="TextBox 5">
            <a:extLst>
              <a:ext uri="{FF2B5EF4-FFF2-40B4-BE49-F238E27FC236}">
                <a16:creationId xmlns:a16="http://schemas.microsoft.com/office/drawing/2014/main" id="{6D092A34-CFA5-4B8F-8D1F-DE99F21CA650}"/>
              </a:ext>
            </a:extLst>
          </p:cNvPr>
          <p:cNvSpPr txBox="1"/>
          <p:nvPr/>
        </p:nvSpPr>
        <p:spPr>
          <a:xfrm>
            <a:off x="838375" y="1933581"/>
            <a:ext cx="10621049" cy="432747"/>
          </a:xfrm>
          <a:prstGeom prst="rect">
            <a:avLst/>
          </a:prstGeom>
          <a:noFill/>
        </p:spPr>
        <p:txBody>
          <a:bodyPr wrap="none" rtlCol="0">
            <a:spAutoFit/>
          </a:bodyPr>
          <a:lstStyle/>
          <a:p>
            <a:pPr marL="0" marR="0">
              <a:lnSpc>
                <a:spcPct val="120000"/>
              </a:lnSpc>
              <a:spcBef>
                <a:spcPts val="0"/>
              </a:spcBef>
              <a:spcAft>
                <a:spcPts val="1000"/>
              </a:spcAft>
            </a:pPr>
            <a:r>
              <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rPr>
              <a:t>To identify forever homes to the over </a:t>
            </a:r>
            <a:r>
              <a:rPr lang="en-US" sz="2000" b="1" dirty="0">
                <a:solidFill>
                  <a:srgbClr val="432759"/>
                </a:solidFill>
                <a:effectLst/>
                <a:latin typeface="Avenir Next LT Pro" panose="020B0504020202020204" pitchFamily="34" charset="0"/>
                <a:ea typeface="Times New Roman" panose="02020603050405020304" pitchFamily="18" charset="0"/>
                <a:cs typeface="Times New Roman" panose="02020603050405020304" pitchFamily="18" charset="0"/>
              </a:rPr>
              <a:t>400,000 </a:t>
            </a:r>
            <a:r>
              <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rPr>
              <a:t>children nationwide who are in foster care.</a:t>
            </a:r>
          </a:p>
        </p:txBody>
      </p:sp>
      <p:pic>
        <p:nvPicPr>
          <p:cNvPr id="18" name="Picture 17" descr="A picture containing silhouette, watching, dark&#10;&#10;Description automatically generated">
            <a:extLst>
              <a:ext uri="{FF2B5EF4-FFF2-40B4-BE49-F238E27FC236}">
                <a16:creationId xmlns:a16="http://schemas.microsoft.com/office/drawing/2014/main" id="{32E73E81-AD92-41EC-8E3C-09D845555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2974"/>
            <a:ext cx="12192000" cy="4135025"/>
          </a:xfrm>
          <a:prstGeom prst="rect">
            <a:avLst/>
          </a:prstGeom>
        </p:spPr>
      </p:pic>
    </p:spTree>
    <p:extLst>
      <p:ext uri="{BB962C8B-B14F-4D97-AF65-F5344CB8AC3E}">
        <p14:creationId xmlns:p14="http://schemas.microsoft.com/office/powerpoint/2010/main" val="409258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91C1E78-123A-47EC-85D1-B5262092DB7B}"/>
              </a:ext>
            </a:extLst>
          </p:cNvPr>
          <p:cNvSpPr txBox="1"/>
          <p:nvPr/>
        </p:nvSpPr>
        <p:spPr>
          <a:xfrm>
            <a:off x="965199" y="851517"/>
            <a:ext cx="5130795" cy="1461778"/>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800" b="0" i="0" u="none" strike="noStrike" kern="1200"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t>The Problem</a:t>
            </a:r>
          </a:p>
        </p:txBody>
      </p:sp>
      <p:sp>
        <p:nvSpPr>
          <p:cNvPr id="6" name="TextBox 5">
            <a:extLst>
              <a:ext uri="{FF2B5EF4-FFF2-40B4-BE49-F238E27FC236}">
                <a16:creationId xmlns:a16="http://schemas.microsoft.com/office/drawing/2014/main" id="{52EDA024-A5D4-4957-8E67-F84A7F63017A}"/>
              </a:ext>
            </a:extLst>
          </p:cNvPr>
          <p:cNvSpPr txBox="1"/>
          <p:nvPr/>
        </p:nvSpPr>
        <p:spPr>
          <a:xfrm>
            <a:off x="965200" y="2470248"/>
            <a:ext cx="6329680" cy="3536236"/>
          </a:xfrm>
          <a:prstGeom prst="rect">
            <a:avLst/>
          </a:prstGeom>
        </p:spPr>
        <p:txBody>
          <a:bodyPr vert="horz" lIns="91440" tIns="45720" rIns="91440" bIns="45720" rtlCol="0">
            <a:normAutofit fontScale="85000" lnSpcReduction="20000"/>
          </a:bodyPr>
          <a:lstStyle/>
          <a:p>
            <a:pPr marR="0">
              <a:lnSpc>
                <a:spcPct val="90000"/>
              </a:lnSpc>
              <a:spcBef>
                <a:spcPts val="0"/>
              </a:spcBef>
              <a:spcAft>
                <a:spcPts val="1000"/>
              </a:spcAft>
            </a:pPr>
            <a:r>
              <a:rPr lang="en-US" b="1" dirty="0">
                <a:solidFill>
                  <a:srgbClr val="432759"/>
                </a:solidFill>
                <a:effectLst/>
                <a:latin typeface="Avenir Next LT Pro" panose="020B0504020202020204" pitchFamily="34" charset="0"/>
              </a:rPr>
              <a:t>Why</a:t>
            </a:r>
            <a:r>
              <a:rPr lang="en-US" dirty="0">
                <a:latin typeface="Avenir Next LT Pro" panose="020B0504020202020204" pitchFamily="34" charset="0"/>
              </a:rPr>
              <a:t> do children enter the foster care system? </a:t>
            </a:r>
          </a:p>
          <a:p>
            <a:pPr marR="0">
              <a:lnSpc>
                <a:spcPct val="90000"/>
              </a:lnSpc>
              <a:spcBef>
                <a:spcPts val="0"/>
              </a:spcBef>
              <a:spcAft>
                <a:spcPts val="1000"/>
              </a:spcAft>
            </a:pPr>
            <a:r>
              <a:rPr lang="en-US" dirty="0">
                <a:latin typeface="Avenir Next LT Pro" panose="020B0504020202020204" pitchFamily="34" charset="0"/>
              </a:rPr>
              <a:t>Children enter the foster care system when it is determined that their caretaker(s) cannot care for them and/or keep them safe. Often children enter the foster care system due to neglect, abuse and/or abandonment.</a:t>
            </a:r>
          </a:p>
          <a:p>
            <a:pPr marR="0">
              <a:lnSpc>
                <a:spcPct val="90000"/>
              </a:lnSpc>
              <a:spcBef>
                <a:spcPts val="0"/>
              </a:spcBef>
              <a:spcAft>
                <a:spcPts val="1000"/>
              </a:spcAft>
            </a:pPr>
            <a:r>
              <a:rPr lang="en-US" dirty="0">
                <a:latin typeface="Avenir Next LT Pro" panose="020B0504020202020204" pitchFamily="34" charset="0"/>
              </a:rPr>
              <a:t>E</a:t>
            </a:r>
            <a:r>
              <a:rPr lang="en-US" dirty="0">
                <a:effectLst/>
                <a:latin typeface="Avenir Next LT Pro" panose="020B0504020202020204" pitchFamily="34" charset="0"/>
              </a:rPr>
              <a:t>ach year in the U.S. over </a:t>
            </a:r>
            <a:r>
              <a:rPr lang="en-US" b="1" dirty="0">
                <a:solidFill>
                  <a:srgbClr val="432759"/>
                </a:solidFill>
                <a:effectLst/>
                <a:latin typeface="Avenir Next LT Pro" panose="020B0504020202020204" pitchFamily="34" charset="0"/>
              </a:rPr>
              <a:t>23,000</a:t>
            </a:r>
            <a:r>
              <a:rPr lang="en-US" dirty="0">
                <a:effectLst/>
                <a:latin typeface="Avenir Next LT Pro" panose="020B0504020202020204" pitchFamily="34" charset="0"/>
              </a:rPr>
              <a:t> children age out of the foster care system without a permanent connection leading to devastating outcomes. These youn</a:t>
            </a:r>
            <a:r>
              <a:rPr lang="en-US" dirty="0">
                <a:latin typeface="Avenir Next LT Pro" panose="020B0504020202020204" pitchFamily="34" charset="0"/>
              </a:rPr>
              <a:t>g adults risk</a:t>
            </a:r>
            <a:r>
              <a:rPr lang="en-US" dirty="0">
                <a:effectLst/>
                <a:latin typeface="Avenir Next LT Pro" panose="020B0504020202020204" pitchFamily="34" charset="0"/>
              </a:rPr>
              <a:t> homelessness, </a:t>
            </a:r>
            <a:r>
              <a:rPr lang="en-US" dirty="0">
                <a:latin typeface="Avenir Next LT Pro" panose="020B0504020202020204" pitchFamily="34" charset="0"/>
              </a:rPr>
              <a:t>unplanned pregnancies, </a:t>
            </a:r>
            <a:r>
              <a:rPr lang="en-US" dirty="0">
                <a:effectLst/>
                <a:latin typeface="Avenir Next LT Pro" panose="020B0504020202020204" pitchFamily="34" charset="0"/>
              </a:rPr>
              <a:t>addiction, incarceration and victimization by traffickers. </a:t>
            </a:r>
          </a:p>
          <a:p>
            <a:pPr>
              <a:lnSpc>
                <a:spcPct val="90000"/>
              </a:lnSpc>
              <a:spcAft>
                <a:spcPts val="1000"/>
              </a:spcAft>
            </a:pPr>
            <a:r>
              <a:rPr lang="en-US" sz="1800" dirty="0">
                <a:effectLst/>
                <a:latin typeface="Avenir Next LT Pro" panose="020B0504020202020204" pitchFamily="34" charset="0"/>
                <a:ea typeface="Times New Roman" panose="02020603050405020304" pitchFamily="18" charset="0"/>
              </a:rPr>
              <a:t>Federal laws mandate agencies to conduct family finding to identify and locate family members and kin to the </a:t>
            </a:r>
            <a:r>
              <a:rPr lang="en-US" sz="1800" b="1" dirty="0">
                <a:solidFill>
                  <a:srgbClr val="432759"/>
                </a:solidFill>
                <a:effectLst/>
                <a:latin typeface="Avenir Next LT Pro" panose="020B0504020202020204" pitchFamily="34" charset="0"/>
                <a:ea typeface="Times New Roman" panose="02020603050405020304" pitchFamily="18" charset="0"/>
              </a:rPr>
              <a:t>5</a:t>
            </a:r>
            <a:r>
              <a:rPr lang="en-US" sz="1800" b="1" baseline="30000" dirty="0">
                <a:solidFill>
                  <a:srgbClr val="432759"/>
                </a:solidFill>
                <a:effectLst/>
                <a:latin typeface="Avenir Next LT Pro" panose="020B0504020202020204" pitchFamily="34" charset="0"/>
                <a:ea typeface="Times New Roman" panose="02020603050405020304" pitchFamily="18" charset="0"/>
              </a:rPr>
              <a:t>th</a:t>
            </a:r>
            <a:r>
              <a:rPr lang="en-US" sz="1800" dirty="0">
                <a:effectLst/>
                <a:latin typeface="Avenir Next LT Pro" panose="020B0504020202020204" pitchFamily="34" charset="0"/>
                <a:ea typeface="Times New Roman" panose="02020603050405020304" pitchFamily="18" charset="0"/>
              </a:rPr>
              <a:t> degree of blood or marriage within </a:t>
            </a:r>
            <a:r>
              <a:rPr lang="en-US" sz="1800" b="1" dirty="0">
                <a:solidFill>
                  <a:srgbClr val="432759"/>
                </a:solidFill>
                <a:effectLst/>
                <a:latin typeface="Avenir Next LT Pro" panose="020B0504020202020204" pitchFamily="34" charset="0"/>
                <a:ea typeface="Times New Roman" panose="02020603050405020304" pitchFamily="18" charset="0"/>
              </a:rPr>
              <a:t>30</a:t>
            </a:r>
            <a:r>
              <a:rPr lang="en-US" sz="1800" dirty="0">
                <a:effectLst/>
                <a:latin typeface="Avenir Next LT Pro" panose="020B0504020202020204" pitchFamily="34" charset="0"/>
                <a:ea typeface="Times New Roman" panose="02020603050405020304" pitchFamily="18" charset="0"/>
              </a:rPr>
              <a:t> days of removing a child from his or her home. </a:t>
            </a:r>
            <a:r>
              <a:rPr lang="en-US" sz="1800" dirty="0">
                <a:effectLst/>
                <a:latin typeface="Avenir Next LT Pro" panose="020B0504020202020204" pitchFamily="34" charset="0"/>
                <a:ea typeface="Times New Roman" panose="02020603050405020304" pitchFamily="18" charset="0"/>
                <a:cs typeface="Calibri" panose="020F0502020204030204" pitchFamily="34" charset="0"/>
              </a:rPr>
              <a:t>This labor-intensive process </a:t>
            </a:r>
            <a:r>
              <a:rPr lang="en-US" dirty="0">
                <a:latin typeface="Avenir Next LT Pro" panose="020B0504020202020204" pitchFamily="34" charset="0"/>
                <a:ea typeface="Times New Roman" panose="02020603050405020304" pitchFamily="18" charset="0"/>
                <a:cs typeface="Calibri" panose="020F0502020204030204" pitchFamily="34" charset="0"/>
              </a:rPr>
              <a:t>p</a:t>
            </a:r>
            <a:r>
              <a:rPr lang="en-US" sz="1800" dirty="0">
                <a:effectLst/>
                <a:latin typeface="Avenir Next LT Pro" panose="020B0504020202020204" pitchFamily="34" charset="0"/>
                <a:ea typeface="Times New Roman" panose="02020603050405020304" pitchFamily="18" charset="0"/>
                <a:cs typeface="Calibri" panose="020F0502020204030204" pitchFamily="34" charset="0"/>
              </a:rPr>
              <a:t>laces additional burden on already taxed caseworkers with high caseloads and insufficient time.</a:t>
            </a:r>
          </a:p>
          <a:p>
            <a:pPr>
              <a:lnSpc>
                <a:spcPct val="90000"/>
              </a:lnSpc>
              <a:spcAft>
                <a:spcPts val="1000"/>
              </a:spcAft>
            </a:pPr>
            <a:r>
              <a:rPr lang="en-US" dirty="0">
                <a:latin typeface="Avenir Next LT Pro" panose="020B0504020202020204" pitchFamily="34" charset="0"/>
                <a:ea typeface="Times New Roman" panose="02020603050405020304" pitchFamily="18" charset="0"/>
                <a:cs typeface="Calibri" panose="020F0502020204030204" pitchFamily="34" charset="0"/>
              </a:rPr>
              <a:t>Agencies currently utilize tedious search methods to locate these essential supports through file mining, scouring multiple internet sites and conducting phone interviews.</a:t>
            </a:r>
            <a:endParaRPr lang="en-US" sz="18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0" marR="0" indent="-228600">
              <a:lnSpc>
                <a:spcPct val="90000"/>
              </a:lnSpc>
              <a:spcBef>
                <a:spcPts val="0"/>
              </a:spcBef>
              <a:spcAft>
                <a:spcPts val="1000"/>
              </a:spcAft>
              <a:buFont typeface="Arial" panose="020B0604020202020204" pitchFamily="34" charset="0"/>
              <a:buChar char="•"/>
            </a:pPr>
            <a:endParaRPr lang="en-US" sz="2200" dirty="0">
              <a:effectLst/>
              <a:latin typeface="Avenir Next LT Pro" panose="020B0504020202020204" pitchFamily="34" charset="0"/>
            </a:endParaRPr>
          </a:p>
        </p:txBody>
      </p:sp>
      <p:sp>
        <p:nvSpPr>
          <p:cNvPr id="13" name="Freeform: Shape 1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A group of people sitting on steps&#10;&#10;Description automatically generated with medium confidence">
            <a:extLst>
              <a:ext uri="{FF2B5EF4-FFF2-40B4-BE49-F238E27FC236}">
                <a16:creationId xmlns:a16="http://schemas.microsoft.com/office/drawing/2014/main" id="{4BA5AA18-667E-4CFD-889A-BF0899D88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455" y="2313295"/>
            <a:ext cx="2381084" cy="3174357"/>
          </a:xfrm>
          <a:prstGeom prst="rect">
            <a:avLst/>
          </a:prstGeom>
        </p:spPr>
      </p:pic>
    </p:spTree>
    <p:extLst>
      <p:ext uri="{BB962C8B-B14F-4D97-AF65-F5344CB8AC3E}">
        <p14:creationId xmlns:p14="http://schemas.microsoft.com/office/powerpoint/2010/main" val="392931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BCCECA11-1C48-44F9-89EF-9E4300A379A5}"/>
              </a:ext>
            </a:extLst>
          </p:cNvPr>
          <p:cNvSpPr txBox="1"/>
          <p:nvPr/>
        </p:nvSpPr>
        <p:spPr>
          <a:xfrm>
            <a:off x="1076959" y="701040"/>
            <a:ext cx="5451504" cy="1096838"/>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8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t>The </a:t>
            </a:r>
            <a:r>
              <a:rPr lang="en-US" sz="48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Possibilities</a:t>
            </a:r>
            <a:endParaRPr kumimoji="0" lang="en-US" sz="48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endParaRPr>
          </a:p>
        </p:txBody>
      </p:sp>
      <p:sp>
        <p:nvSpPr>
          <p:cNvPr id="7" name="TextBox 6">
            <a:extLst>
              <a:ext uri="{FF2B5EF4-FFF2-40B4-BE49-F238E27FC236}">
                <a16:creationId xmlns:a16="http://schemas.microsoft.com/office/drawing/2014/main" id="{B73801B6-181A-458E-9E96-6B39DE6A6783}"/>
              </a:ext>
            </a:extLst>
          </p:cNvPr>
          <p:cNvSpPr txBox="1"/>
          <p:nvPr/>
        </p:nvSpPr>
        <p:spPr>
          <a:xfrm>
            <a:off x="884593" y="2161978"/>
            <a:ext cx="6786207" cy="3832422"/>
          </a:xfrm>
          <a:prstGeom prst="rect">
            <a:avLst/>
          </a:prstGeom>
        </p:spPr>
        <p:txBody>
          <a:bodyPr vert="horz" lIns="91440" tIns="45720" rIns="91440" bIns="45720" rtlCol="0">
            <a:normAutofit fontScale="25000" lnSpcReduction="20000"/>
          </a:bodyPr>
          <a:lstStyle/>
          <a:p>
            <a:pPr>
              <a:lnSpc>
                <a:spcPct val="90000"/>
              </a:lnSpc>
              <a:spcAft>
                <a:spcPts val="600"/>
              </a:spcAft>
            </a:pPr>
            <a:r>
              <a:rPr lang="en-US" sz="6400" b="1" dirty="0">
                <a:solidFill>
                  <a:srgbClr val="432759"/>
                </a:solidFill>
                <a:effectLst/>
                <a:latin typeface="Avenir Next LT Pro" panose="020B0504020202020204" pitchFamily="34" charset="0"/>
                <a:ea typeface="Times New Roman" panose="02020603050405020304" pitchFamily="18" charset="0"/>
                <a:cs typeface="Times New Roman" panose="02020603050405020304" pitchFamily="18" charset="0"/>
              </a:rPr>
              <a:t>Imagine</a:t>
            </a:r>
            <a:r>
              <a:rPr lang="en-US" sz="6400" dirty="0">
                <a:effectLst/>
                <a:latin typeface="Avenir Next LT Pro" panose="020B0504020202020204" pitchFamily="34" charset="0"/>
                <a:ea typeface="Times New Roman" panose="02020603050405020304" pitchFamily="18" charset="0"/>
                <a:cs typeface="Times New Roman" panose="02020603050405020304" pitchFamily="18" charset="0"/>
              </a:rPr>
              <a:t> the possibility of creating networks of support for the most vulnerable population in seconds, we have -</a:t>
            </a:r>
            <a:r>
              <a:rPr lang="en-US" sz="6400" b="1"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Linking</a:t>
            </a:r>
            <a:r>
              <a:rPr lang="en-US" sz="640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rPr>
              <a:t>Lives</a:t>
            </a:r>
            <a:r>
              <a:rPr lang="en-US" sz="6400" dirty="0">
                <a:effectLst/>
                <a:latin typeface="Avenir Next LT Pro" panose="020B0504020202020204" pitchFamily="34" charset="0"/>
                <a:ea typeface="Times New Roman" panose="02020603050405020304" pitchFamily="18" charset="0"/>
                <a:cs typeface="Times New Roman" panose="02020603050405020304" pitchFamily="18" charset="0"/>
              </a:rPr>
              <a:t> the 21</a:t>
            </a:r>
            <a:r>
              <a:rPr lang="en-US" sz="6400" baseline="30000" dirty="0">
                <a:effectLst/>
                <a:latin typeface="Avenir Next LT Pro" panose="020B0504020202020204" pitchFamily="34" charset="0"/>
                <a:ea typeface="Times New Roman" panose="02020603050405020304" pitchFamily="18" charset="0"/>
                <a:cs typeface="Times New Roman" panose="02020603050405020304" pitchFamily="18" charset="0"/>
              </a:rPr>
              <a:t>st</a:t>
            </a:r>
            <a:r>
              <a:rPr lang="en-US" sz="6400" dirty="0">
                <a:effectLst/>
                <a:latin typeface="Avenir Next LT Pro" panose="020B0504020202020204" pitchFamily="34" charset="0"/>
                <a:ea typeface="Times New Roman" panose="02020603050405020304" pitchFamily="18" charset="0"/>
                <a:cs typeface="Times New Roman" panose="02020603050405020304" pitchFamily="18" charset="0"/>
              </a:rPr>
              <a:t> century advancement that child welfare has been waiting for.</a:t>
            </a:r>
          </a:p>
          <a:p>
            <a:pPr>
              <a:lnSpc>
                <a:spcPct val="90000"/>
              </a:lnSpc>
              <a:spcAft>
                <a:spcPts val="600"/>
              </a:spcAft>
            </a:pPr>
            <a:endParaRPr lang="en-US" sz="6400" dirty="0">
              <a:solidFill>
                <a:srgbClr val="432759"/>
              </a:solidFill>
              <a:latin typeface="Avenir Next LT Pro" panose="020B0504020202020204" pitchFamily="34" charset="0"/>
              <a:ea typeface="Times New Roman" panose="02020603050405020304" pitchFamily="18" charset="0"/>
              <a:cs typeface="Times New Roman" panose="02020603050405020304" pitchFamily="18" charset="0"/>
            </a:endParaRPr>
          </a:p>
          <a:p>
            <a:pPr>
              <a:lnSpc>
                <a:spcPct val="90000"/>
              </a:lnSpc>
              <a:spcAft>
                <a:spcPts val="600"/>
              </a:spcAft>
            </a:pPr>
            <a:r>
              <a:rPr lang="en-US" sz="6400" b="1" dirty="0">
                <a:solidFill>
                  <a:srgbClr val="432759"/>
                </a:solidFill>
                <a:effectLst/>
                <a:latin typeface="Avenir Next LT Pro" panose="020B0504020202020204" pitchFamily="34" charset="0"/>
              </a:rPr>
              <a:t>Linking</a:t>
            </a:r>
            <a:r>
              <a:rPr lang="en-US" sz="6400" dirty="0">
                <a:solidFill>
                  <a:srgbClr val="432759"/>
                </a:solidFill>
                <a:effectLst/>
                <a:latin typeface="Avenir Next LT Pro" panose="020B0504020202020204" pitchFamily="34" charset="0"/>
              </a:rPr>
              <a:t>Lives </a:t>
            </a:r>
            <a:r>
              <a:rPr lang="en-US" sz="6400" dirty="0">
                <a:effectLst/>
                <a:latin typeface="Avenir Next LT Pro" panose="020B0504020202020204" pitchFamily="34" charset="0"/>
              </a:rPr>
              <a:t>is a </a:t>
            </a:r>
            <a:r>
              <a:rPr lang="en-US" sz="6400" dirty="0">
                <a:latin typeface="Avenir Next LT Pro" panose="020B0504020202020204" pitchFamily="34" charset="0"/>
              </a:rPr>
              <a:t>digital</a:t>
            </a:r>
            <a:r>
              <a:rPr lang="en-US" sz="6400" dirty="0">
                <a:effectLst/>
                <a:latin typeface="Avenir Next LT Pro" panose="020B0504020202020204" pitchFamily="34" charset="0"/>
              </a:rPr>
              <a:t> family finding technology that will</a:t>
            </a:r>
            <a:r>
              <a:rPr lang="en-US" sz="5600" dirty="0">
                <a:effectLst/>
                <a:latin typeface="Avenir Next LT Pro" panose="020B0504020202020204" pitchFamily="34" charset="0"/>
                <a:ea typeface="Times New Roman" panose="02020603050405020304" pitchFamily="18" charset="0"/>
              </a:rPr>
              <a:t> </a:t>
            </a:r>
            <a:r>
              <a:rPr lang="en-US" sz="6400" dirty="0">
                <a:effectLst/>
                <a:latin typeface="Avenir Next LT Pro" panose="020B0504020202020204" pitchFamily="34" charset="0"/>
                <a:ea typeface="Times New Roman" panose="02020603050405020304" pitchFamily="18" charset="0"/>
              </a:rPr>
              <a:t>expeditiously find family and kin for the thousands of children waiting for permanency and give caseworkers tools to enhance family engagement efforts.</a:t>
            </a:r>
            <a:endParaRPr lang="en-US" sz="19200" dirty="0">
              <a:solidFill>
                <a:srgbClr val="432759"/>
              </a:solidFill>
              <a:effectLst/>
              <a:latin typeface="Avenir Next LT Pro" panose="020B0504020202020204" pitchFamily="34" charset="0"/>
            </a:endParaRPr>
          </a:p>
          <a:p>
            <a:pPr>
              <a:lnSpc>
                <a:spcPct val="90000"/>
              </a:lnSpc>
              <a:spcAft>
                <a:spcPts val="600"/>
              </a:spcAft>
            </a:pPr>
            <a:endParaRPr lang="en-US" sz="6400" b="1" dirty="0">
              <a:solidFill>
                <a:srgbClr val="432759"/>
              </a:solidFill>
              <a:effectLst/>
              <a:latin typeface="Avenir Next LT Pro" panose="020B0504020202020204" pitchFamily="34" charset="0"/>
            </a:endParaRPr>
          </a:p>
          <a:p>
            <a:pPr>
              <a:lnSpc>
                <a:spcPct val="90000"/>
              </a:lnSpc>
              <a:spcAft>
                <a:spcPts val="600"/>
              </a:spcAft>
            </a:pPr>
            <a:r>
              <a:rPr lang="en-US" sz="6400" b="1" dirty="0">
                <a:solidFill>
                  <a:srgbClr val="432759"/>
                </a:solidFill>
                <a:effectLst/>
                <a:latin typeface="Avenir Next LT Pro" panose="020B0504020202020204" pitchFamily="34" charset="0"/>
              </a:rPr>
              <a:t>Agencies</a:t>
            </a:r>
            <a:r>
              <a:rPr lang="en-US" sz="6400" dirty="0">
                <a:solidFill>
                  <a:srgbClr val="432759"/>
                </a:solidFill>
                <a:effectLst/>
                <a:latin typeface="Avenir Next LT Pro" panose="020B0504020202020204" pitchFamily="34" charset="0"/>
              </a:rPr>
              <a:t> </a:t>
            </a:r>
            <a:r>
              <a:rPr lang="en-US" sz="6400" dirty="0">
                <a:effectLst/>
                <a:latin typeface="Avenir Next LT Pro" panose="020B0504020202020204" pitchFamily="34" charset="0"/>
              </a:rPr>
              <a:t>will have immediate access to familial and kinship connections for each child in the system. The</a:t>
            </a:r>
            <a:r>
              <a:rPr lang="en-US" sz="6400" dirty="0">
                <a:latin typeface="Avenir Next LT Pro" panose="020B0504020202020204" pitchFamily="34" charset="0"/>
              </a:rPr>
              <a:t> verified connections will have a</a:t>
            </a:r>
            <a:r>
              <a:rPr lang="en-US" sz="6400" dirty="0">
                <a:effectLst/>
                <a:latin typeface="Avenir Next LT Pro" panose="020B0504020202020204" pitchFamily="34" charset="0"/>
              </a:rPr>
              <a:t> link score rating based on criminal history, proximity to the child, size of the household and much more. </a:t>
            </a:r>
            <a:r>
              <a:rPr lang="en-US" sz="6400" dirty="0">
                <a:latin typeface="Avenir Next LT Pro" panose="020B0504020202020204" pitchFamily="34" charset="0"/>
              </a:rPr>
              <a:t>This</a:t>
            </a:r>
            <a:r>
              <a:rPr lang="en-US" sz="6400" dirty="0">
                <a:effectLst/>
                <a:latin typeface="Avenir Next LT Pro" panose="020B0504020202020204" pitchFamily="34" charset="0"/>
              </a:rPr>
              <a:t> score gives users a snapshot of information to assist in the placement vetting process. </a:t>
            </a:r>
            <a:r>
              <a:rPr lang="en-US" sz="6400" dirty="0">
                <a:latin typeface="Avenir Next LT Pro" panose="020B0504020202020204" pitchFamily="34" charset="0"/>
              </a:rPr>
              <a:t>Users</a:t>
            </a:r>
            <a:r>
              <a:rPr lang="en-US" sz="6400" dirty="0">
                <a:effectLst/>
                <a:latin typeface="Avenir Next LT Pro" panose="020B0504020202020204" pitchFamily="34" charset="0"/>
              </a:rPr>
              <a:t> will then be able to make contact with the connections </a:t>
            </a:r>
            <a:r>
              <a:rPr lang="en-US" sz="6400" dirty="0">
                <a:latin typeface="Avenir Next LT Pro" panose="020B0504020202020204" pitchFamily="34" charset="0"/>
              </a:rPr>
              <a:t>swiftly through email or text.</a:t>
            </a:r>
          </a:p>
          <a:p>
            <a:pPr>
              <a:lnSpc>
                <a:spcPct val="90000"/>
              </a:lnSpc>
              <a:spcAft>
                <a:spcPts val="600"/>
              </a:spcAft>
            </a:pPr>
            <a:endParaRPr lang="en-US" sz="6400" dirty="0">
              <a:solidFill>
                <a:srgbClr val="432759"/>
              </a:solidFill>
              <a:effectLst/>
              <a:latin typeface="Avenir Next LT Pro" panose="020B0504020202020204" pitchFamily="34" charset="0"/>
            </a:endParaRPr>
          </a:p>
          <a:p>
            <a:pPr>
              <a:lnSpc>
                <a:spcPct val="90000"/>
              </a:lnSpc>
              <a:spcAft>
                <a:spcPts val="600"/>
              </a:spcAft>
            </a:pPr>
            <a:r>
              <a:rPr lang="en-US" sz="6400" b="1" dirty="0">
                <a:solidFill>
                  <a:srgbClr val="432759"/>
                </a:solidFill>
                <a:effectLst/>
                <a:latin typeface="Avenir Next LT Pro" panose="020B0504020202020204" pitchFamily="34" charset="0"/>
              </a:rPr>
              <a:t>But is it secure? </a:t>
            </a:r>
            <a:r>
              <a:rPr lang="en-US" sz="6400" dirty="0">
                <a:effectLst/>
                <a:latin typeface="Avenir Next LT Pro" panose="020B0504020202020204" pitchFamily="34" charset="0"/>
              </a:rPr>
              <a:t>Yes! Voce Solutions, LLC, has ensured that the data is housed on a secure server and exceeds all the mandatory confidentiality and privacy requirements to operate our solution.   </a:t>
            </a:r>
          </a:p>
          <a:p>
            <a:pPr>
              <a:lnSpc>
                <a:spcPct val="90000"/>
              </a:lnSpc>
              <a:spcAft>
                <a:spcPts val="600"/>
              </a:spcAft>
            </a:pPr>
            <a:endParaRPr lang="en-US" dirty="0">
              <a:latin typeface="Avenir Next LT Pro" panose="020B0504020202020204" pitchFamily="34" charset="0"/>
            </a:endParaRPr>
          </a:p>
          <a:p>
            <a:pPr>
              <a:lnSpc>
                <a:spcPct val="90000"/>
              </a:lnSpc>
              <a:spcAft>
                <a:spcPts val="600"/>
              </a:spcAft>
            </a:pPr>
            <a:r>
              <a:rPr lang="en-US" dirty="0">
                <a:effectLst/>
                <a:latin typeface="Avenir Next LT Pro" panose="020B0504020202020204" pitchFamily="34" charset="0"/>
              </a:rPr>
              <a:t> </a:t>
            </a:r>
          </a:p>
          <a:p>
            <a:pPr>
              <a:lnSpc>
                <a:spcPct val="90000"/>
              </a:lnSpc>
              <a:spcAft>
                <a:spcPts val="600"/>
              </a:spcAft>
            </a:pPr>
            <a:endParaRPr lang="en-US" sz="2000" dirty="0">
              <a:latin typeface="Avenir Next LT Pro" panose="020B0504020202020204" pitchFamily="34" charset="0"/>
            </a:endParaRPr>
          </a:p>
        </p:txBody>
      </p:sp>
      <p:pic>
        <p:nvPicPr>
          <p:cNvPr id="5" name="Picture 4" descr="A picture containing person, outdoor&#10;&#10;Description automatically generated">
            <a:extLst>
              <a:ext uri="{FF2B5EF4-FFF2-40B4-BE49-F238E27FC236}">
                <a16:creationId xmlns:a16="http://schemas.microsoft.com/office/drawing/2014/main" id="{2CC3AF67-5C8D-4580-80FF-211EEF065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000" y="2321609"/>
            <a:ext cx="3030272" cy="2022706"/>
          </a:xfrm>
          <a:prstGeom prst="rect">
            <a:avLst/>
          </a:prstGeom>
        </p:spPr>
      </p:pic>
    </p:spTree>
    <p:extLst>
      <p:ext uri="{BB962C8B-B14F-4D97-AF65-F5344CB8AC3E}">
        <p14:creationId xmlns:p14="http://schemas.microsoft.com/office/powerpoint/2010/main" val="58165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74D651-44DF-4673-A81C-DCEB623607BC}"/>
              </a:ext>
            </a:extLst>
          </p:cNvPr>
          <p:cNvSpPr>
            <a:spLocks noGrp="1"/>
          </p:cNvSpPr>
          <p:nvPr>
            <p:ph type="title"/>
          </p:nvPr>
        </p:nvSpPr>
        <p:spPr>
          <a:xfrm>
            <a:off x="1245072" y="1289765"/>
            <a:ext cx="3651101" cy="4270963"/>
          </a:xfrm>
        </p:spPr>
        <p:txBody>
          <a:bodyPr anchor="ctr">
            <a:normAutofit/>
          </a:bodyPr>
          <a:lstStyle/>
          <a:p>
            <a:pPr algn="ctr"/>
            <a:r>
              <a:rPr kumimoji="0" lang="en-US" sz="4800" b="0" i="0" u="none" strike="noStrike" cap="none" spc="0" normalizeH="0" baseline="0" noProof="0" dirty="0">
                <a:ln>
                  <a:noFill/>
                </a:ln>
                <a:solidFill>
                  <a:srgbClr val="FFFFFF"/>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t>Our Solution</a:t>
            </a:r>
            <a:br>
              <a:rPr kumimoji="0" lang="en-US" sz="5600" b="0" i="0" u="none" strike="noStrike" cap="none" spc="0" normalizeH="0" baseline="0" noProof="0" dirty="0">
                <a:ln>
                  <a:noFill/>
                </a:ln>
                <a:solidFill>
                  <a:srgbClr val="FFFFFF"/>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br>
            <a:endParaRPr lang="en-US" sz="5600" dirty="0">
              <a:solidFill>
                <a:srgbClr val="FFFFFF"/>
              </a:solidFill>
            </a:endParaRPr>
          </a:p>
        </p:txBody>
      </p:sp>
      <p:sp>
        <p:nvSpPr>
          <p:cNvPr id="4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4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graphicFrame>
        <p:nvGraphicFramePr>
          <p:cNvPr id="20" name="Content Placeholder 2">
            <a:extLst>
              <a:ext uri="{FF2B5EF4-FFF2-40B4-BE49-F238E27FC236}">
                <a16:creationId xmlns:a16="http://schemas.microsoft.com/office/drawing/2014/main" id="{C81F6986-B5EA-4ED5-A40E-7FAAEAFDB01A}"/>
              </a:ext>
            </a:extLst>
          </p:cNvPr>
          <p:cNvGraphicFramePr>
            <a:graphicFrameLocks noGrp="1"/>
          </p:cNvGraphicFramePr>
          <p:nvPr>
            <p:ph idx="1"/>
            <p:extLst>
              <p:ext uri="{D42A27DB-BD31-4B8C-83A1-F6EECF244321}">
                <p14:modId xmlns:p14="http://schemas.microsoft.com/office/powerpoint/2010/main" val="3393386158"/>
              </p:ext>
            </p:extLst>
          </p:nvPr>
        </p:nvGraphicFramePr>
        <p:xfrm>
          <a:off x="6421811" y="844588"/>
          <a:ext cx="4771607" cy="5837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44"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05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81F4E6-AA42-46C8-A7F1-DC61ED4D4B0C}"/>
              </a:ext>
            </a:extLst>
          </p:cNvPr>
          <p:cNvSpPr>
            <a:spLocks noGrp="1"/>
          </p:cNvSpPr>
          <p:nvPr>
            <p:ph type="title"/>
          </p:nvPr>
        </p:nvSpPr>
        <p:spPr>
          <a:xfrm>
            <a:off x="991694" y="533655"/>
            <a:ext cx="2857943" cy="943104"/>
          </a:xfrm>
        </p:spPr>
        <p:txBody>
          <a:bodyPr anchor="b">
            <a:normAutofit/>
          </a:bodyPr>
          <a:lstStyle/>
          <a:p>
            <a:r>
              <a:rPr lang="en-US" sz="4800" dirty="0">
                <a:solidFill>
                  <a:srgbClr val="432759"/>
                </a:solidFill>
                <a:effectLst>
                  <a:outerShdw blurRad="38100" dist="38100" dir="2700000" algn="tl">
                    <a:srgbClr val="000000">
                      <a:alpha val="43137"/>
                    </a:srgbClr>
                  </a:outerShdw>
                </a:effectLst>
                <a:latin typeface="Avenir Next LT Pro" panose="020B0504020202020204" pitchFamily="34" charset="0"/>
              </a:rPr>
              <a:t>W</a:t>
            </a:r>
            <a:r>
              <a:rPr kumimoji="0" lang="en-US" sz="48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ea typeface="+mj-ea"/>
                <a:cs typeface="+mj-cs"/>
              </a:rPr>
              <a:t>hy </a:t>
            </a:r>
            <a:r>
              <a:rPr kumimoji="0" lang="en-US" sz="4800" b="0" i="0" u="none" strike="noStrike" cap="none" spc="0" normalizeH="0" baseline="0" noProof="0" dirty="0">
                <a:ln>
                  <a:noFill/>
                </a:ln>
                <a:solidFill>
                  <a:srgbClr val="432759"/>
                </a:solidFill>
                <a:effectLst>
                  <a:outerShdw blurRad="38100" dist="38100" dir="2700000" algn="tl">
                    <a:srgbClr val="000000">
                      <a:alpha val="43137"/>
                    </a:srgbClr>
                  </a:outerShdw>
                </a:effectLst>
                <a:uLnTx/>
                <a:uFillTx/>
                <a:latin typeface="Avenir Next LT Pro" panose="020B0504020202020204" pitchFamily="34" charset="0"/>
              </a:rPr>
              <a:t>Us?</a:t>
            </a:r>
            <a:endParaRPr lang="en-US" sz="4800" dirty="0"/>
          </a:p>
        </p:txBody>
      </p:sp>
      <p:sp>
        <p:nvSpPr>
          <p:cNvPr id="58" name="Freeform: Shape 57">
            <a:extLst>
              <a:ext uri="{FF2B5EF4-FFF2-40B4-BE49-F238E27FC236}">
                <a16:creationId xmlns:a16="http://schemas.microsoft.com/office/drawing/2014/main" id="{A94A2FC9-6D19-473C-B868-99FDB204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6077" y="435547"/>
            <a:ext cx="1969483" cy="1775389"/>
          </a:xfrm>
          <a:custGeom>
            <a:avLst/>
            <a:gdLst>
              <a:gd name="connsiteX0" fmla="*/ 530616 w 1859834"/>
              <a:gd name="connsiteY0" fmla="*/ 0 h 1676546"/>
              <a:gd name="connsiteX1" fmla="*/ 1331006 w 1859834"/>
              <a:gd name="connsiteY1" fmla="*/ 0 h 1676546"/>
              <a:gd name="connsiteX2" fmla="*/ 1445347 w 1859834"/>
              <a:gd name="connsiteY2" fmla="*/ 65415 h 1676546"/>
              <a:gd name="connsiteX3" fmla="*/ 1845541 w 1859834"/>
              <a:gd name="connsiteY3" fmla="*/ 770436 h 1676546"/>
              <a:gd name="connsiteX4" fmla="*/ 1845541 w 1859834"/>
              <a:gd name="connsiteY4" fmla="*/ 906111 h 1676546"/>
              <a:gd name="connsiteX5" fmla="*/ 1445347 w 1859834"/>
              <a:gd name="connsiteY5" fmla="*/ 1611131 h 1676546"/>
              <a:gd name="connsiteX6" fmla="*/ 1331006 w 1859834"/>
              <a:gd name="connsiteY6" fmla="*/ 1676546 h 1676546"/>
              <a:gd name="connsiteX7" fmla="*/ 530616 w 1859834"/>
              <a:gd name="connsiteY7" fmla="*/ 1676546 h 1676546"/>
              <a:gd name="connsiteX8" fmla="*/ 416275 w 1859834"/>
              <a:gd name="connsiteY8" fmla="*/ 1611131 h 1676546"/>
              <a:gd name="connsiteX9" fmla="*/ 16080 w 1859834"/>
              <a:gd name="connsiteY9" fmla="*/ 906111 h 1676546"/>
              <a:gd name="connsiteX10" fmla="*/ 16080 w 1859834"/>
              <a:gd name="connsiteY10" fmla="*/ 770436 h 1676546"/>
              <a:gd name="connsiteX11" fmla="*/ 416275 w 1859834"/>
              <a:gd name="connsiteY11" fmla="*/ 65415 h 1676546"/>
              <a:gd name="connsiteX12" fmla="*/ 530616 w 1859834"/>
              <a:gd name="connsiteY12" fmla="*/ 0 h 16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834" h="1676546">
                <a:moveTo>
                  <a:pt x="530616" y="0"/>
                </a:moveTo>
                <a:cubicBezTo>
                  <a:pt x="1331006" y="0"/>
                  <a:pt x="1331006" y="0"/>
                  <a:pt x="1331006" y="0"/>
                </a:cubicBezTo>
                <a:cubicBezTo>
                  <a:pt x="1371502" y="0"/>
                  <a:pt x="1423909" y="29073"/>
                  <a:pt x="1445347" y="65415"/>
                </a:cubicBezTo>
                <a:cubicBezTo>
                  <a:pt x="1845541" y="770436"/>
                  <a:pt x="1845541" y="770436"/>
                  <a:pt x="1845541" y="770436"/>
                </a:cubicBezTo>
                <a:cubicBezTo>
                  <a:pt x="1864599" y="809200"/>
                  <a:pt x="1864599" y="867346"/>
                  <a:pt x="1845541" y="906111"/>
                </a:cubicBezTo>
                <a:cubicBezTo>
                  <a:pt x="1445347" y="1611131"/>
                  <a:pt x="1445347" y="1611131"/>
                  <a:pt x="1445347" y="1611131"/>
                </a:cubicBezTo>
                <a:cubicBezTo>
                  <a:pt x="1423909" y="1647474"/>
                  <a:pt x="1371502" y="1676546"/>
                  <a:pt x="1331006" y="1676546"/>
                </a:cubicBezTo>
                <a:lnTo>
                  <a:pt x="530616" y="1676546"/>
                </a:lnTo>
                <a:cubicBezTo>
                  <a:pt x="487738" y="1676546"/>
                  <a:pt x="435332" y="1647474"/>
                  <a:pt x="416275" y="1611131"/>
                </a:cubicBezTo>
                <a:cubicBezTo>
                  <a:pt x="16080" y="906111"/>
                  <a:pt x="16080" y="906111"/>
                  <a:pt x="16080" y="906111"/>
                </a:cubicBezTo>
                <a:cubicBezTo>
                  <a:pt x="-5359" y="867346"/>
                  <a:pt x="-5359" y="809200"/>
                  <a:pt x="16080" y="770436"/>
                </a:cubicBezTo>
                <a:cubicBezTo>
                  <a:pt x="416275" y="65415"/>
                  <a:pt x="416275" y="65415"/>
                  <a:pt x="416275" y="65415"/>
                </a:cubicBezTo>
                <a:cubicBezTo>
                  <a:pt x="435332" y="29073"/>
                  <a:pt x="487738" y="0"/>
                  <a:pt x="530616"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Checkmark with solid fill">
            <a:extLst>
              <a:ext uri="{FF2B5EF4-FFF2-40B4-BE49-F238E27FC236}">
                <a16:creationId xmlns:a16="http://schemas.microsoft.com/office/drawing/2014/main" id="{C864A21A-F826-4DE7-930B-9EF84CB5E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2532" y="843530"/>
            <a:ext cx="956572" cy="956572"/>
          </a:xfrm>
          <a:prstGeom prst="rect">
            <a:avLst/>
          </a:prstGeom>
        </p:spPr>
      </p:pic>
      <p:sp>
        <p:nvSpPr>
          <p:cNvPr id="17" name="Content Placeholder 2">
            <a:extLst>
              <a:ext uri="{FF2B5EF4-FFF2-40B4-BE49-F238E27FC236}">
                <a16:creationId xmlns:a16="http://schemas.microsoft.com/office/drawing/2014/main" id="{B0AC557E-5B35-438B-AF98-946B37893961}"/>
              </a:ext>
            </a:extLst>
          </p:cNvPr>
          <p:cNvSpPr>
            <a:spLocks noGrp="1"/>
          </p:cNvSpPr>
          <p:nvPr>
            <p:ph idx="1"/>
          </p:nvPr>
        </p:nvSpPr>
        <p:spPr>
          <a:xfrm>
            <a:off x="991694" y="2391339"/>
            <a:ext cx="3947974" cy="3461454"/>
          </a:xfrm>
        </p:spPr>
        <p:txBody>
          <a:bodyPr anchor="t">
            <a:normAutofit/>
          </a:bodyPr>
          <a:lstStyle/>
          <a:p>
            <a:pPr>
              <a:buFont typeface="Wingdings" panose="05000000000000000000" pitchFamily="2" charset="2"/>
              <a:buChar char="Ø"/>
            </a:pPr>
            <a:r>
              <a:rPr lang="en-US" sz="1700" dirty="0">
                <a:latin typeface="Avenir Next LT Pro" panose="020B0504020202020204" pitchFamily="34" charset="0"/>
              </a:rPr>
              <a:t>Voce Solutions’ </a:t>
            </a:r>
            <a:r>
              <a:rPr lang="en-US" sz="1800" b="1" dirty="0">
                <a:solidFill>
                  <a:srgbClr val="432759"/>
                </a:solidFill>
                <a:latin typeface="Avenir Next LT Pro" panose="020B0504020202020204" pitchFamily="34" charset="0"/>
              </a:rPr>
              <a:t>Linking</a:t>
            </a:r>
            <a:r>
              <a:rPr lang="en-US" sz="1800" dirty="0">
                <a:solidFill>
                  <a:srgbClr val="432759"/>
                </a:solidFill>
                <a:latin typeface="Avenir Next LT Pro" panose="020B0504020202020204" pitchFamily="34" charset="0"/>
              </a:rPr>
              <a:t>Lives</a:t>
            </a:r>
            <a:r>
              <a:rPr lang="en-US" sz="1700" dirty="0">
                <a:latin typeface="Avenir Next LT Pro" panose="020B0504020202020204" pitchFamily="34" charset="0"/>
              </a:rPr>
              <a:t> offers the most efficient, user-friendly and only continuous search platform for family finding in the United States.</a:t>
            </a:r>
          </a:p>
          <a:p>
            <a:pPr>
              <a:buFont typeface="Wingdings" panose="05000000000000000000" pitchFamily="2" charset="2"/>
              <a:buChar char="Ø"/>
            </a:pPr>
            <a:r>
              <a:rPr lang="en-US" sz="1700" dirty="0">
                <a:latin typeface="Avenir Next LT Pro" panose="020B0504020202020204" pitchFamily="34" charset="0"/>
              </a:rPr>
              <a:t>Voce Solutions staff are subject matter experts in adoption, permanency and family finding.</a:t>
            </a:r>
          </a:p>
          <a:p>
            <a:pPr>
              <a:buFont typeface="Wingdings" panose="05000000000000000000" pitchFamily="2" charset="2"/>
              <a:buChar char="Ø"/>
            </a:pPr>
            <a:r>
              <a:rPr lang="en-US" sz="1700" dirty="0">
                <a:latin typeface="Avenir Next LT Pro" panose="020B0504020202020204" pitchFamily="34" charset="0"/>
              </a:rPr>
              <a:t>Voce Solutions’ </a:t>
            </a:r>
            <a:r>
              <a:rPr lang="en-US" sz="1800" b="1" dirty="0">
                <a:solidFill>
                  <a:srgbClr val="432759"/>
                </a:solidFill>
                <a:latin typeface="Avenir Next LT Pro" panose="020B0504020202020204" pitchFamily="34" charset="0"/>
              </a:rPr>
              <a:t>Linking</a:t>
            </a:r>
            <a:r>
              <a:rPr lang="en-US" sz="1800" dirty="0">
                <a:solidFill>
                  <a:srgbClr val="432759"/>
                </a:solidFill>
                <a:latin typeface="Avenir Next LT Pro" panose="020B0504020202020204" pitchFamily="34" charset="0"/>
              </a:rPr>
              <a:t>Lives</a:t>
            </a:r>
            <a:r>
              <a:rPr lang="en-US" sz="1700" dirty="0">
                <a:latin typeface="Avenir Next LT Pro" panose="020B0504020202020204" pitchFamily="34" charset="0"/>
              </a:rPr>
              <a:t> product offers secure data with real-time solutions to achieve better permanency outcomes for children entering the child welfare system.  </a:t>
            </a:r>
          </a:p>
        </p:txBody>
      </p:sp>
      <p:sp>
        <p:nvSpPr>
          <p:cNvPr id="60" name="Freeform: Shape 59">
            <a:extLst>
              <a:ext uri="{FF2B5EF4-FFF2-40B4-BE49-F238E27FC236}">
                <a16:creationId xmlns:a16="http://schemas.microsoft.com/office/drawing/2014/main" id="{8BED0409-854E-49C4-876E-A78C6D881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329" y="2391339"/>
            <a:ext cx="4295423" cy="4226565"/>
          </a:xfrm>
          <a:custGeom>
            <a:avLst/>
            <a:gdLst>
              <a:gd name="connsiteX0" fmla="*/ 2353286 w 3293367"/>
              <a:gd name="connsiteY0" fmla="*/ 2104683 h 3240573"/>
              <a:gd name="connsiteX1" fmla="*/ 2868450 w 3293367"/>
              <a:gd name="connsiteY1" fmla="*/ 2104683 h 3240573"/>
              <a:gd name="connsiteX2" fmla="*/ 2892703 w 3293367"/>
              <a:gd name="connsiteY2" fmla="*/ 2107904 h 3240573"/>
              <a:gd name="connsiteX3" fmla="*/ 2909383 w 3293367"/>
              <a:gd name="connsiteY3" fmla="*/ 2114898 h 3240573"/>
              <a:gd name="connsiteX4" fmla="*/ 2899189 w 3293367"/>
              <a:gd name="connsiteY4" fmla="*/ 2132529 h 3240573"/>
              <a:gd name="connsiteX5" fmla="*/ 2538022 w 3293367"/>
              <a:gd name="connsiteY5" fmla="*/ 2757176 h 3240573"/>
              <a:gd name="connsiteX6" fmla="*/ 2322847 w 3293367"/>
              <a:gd name="connsiteY6" fmla="*/ 2882232 h 3240573"/>
              <a:gd name="connsiteX7" fmla="*/ 2149884 w 3293367"/>
              <a:gd name="connsiteY7" fmla="*/ 2882232 h 3240573"/>
              <a:gd name="connsiteX8" fmla="*/ 2129707 w 3293367"/>
              <a:gd name="connsiteY8" fmla="*/ 2882232 h 3240573"/>
              <a:gd name="connsiteX9" fmla="*/ 2110453 w 3293367"/>
              <a:gd name="connsiteY9" fmla="*/ 2849077 h 3240573"/>
              <a:gd name="connsiteX10" fmla="*/ 2016148 w 3293367"/>
              <a:gd name="connsiteY10" fmla="*/ 2686675 h 3240573"/>
              <a:gd name="connsiteX11" fmla="*/ 2016148 w 3293367"/>
              <a:gd name="connsiteY11" fmla="*/ 2595774 h 3240573"/>
              <a:gd name="connsiteX12" fmla="*/ 2274287 w 3293367"/>
              <a:gd name="connsiteY12" fmla="*/ 2151242 h 3240573"/>
              <a:gd name="connsiteX13" fmla="*/ 2353286 w 3293367"/>
              <a:gd name="connsiteY13" fmla="*/ 2104683 h 3240573"/>
              <a:gd name="connsiteX14" fmla="*/ 939150 w 3293367"/>
              <a:gd name="connsiteY14" fmla="*/ 0 h 3240573"/>
              <a:gd name="connsiteX15" fmla="*/ 2322847 w 3293367"/>
              <a:gd name="connsiteY15" fmla="*/ 0 h 3240573"/>
              <a:gd name="connsiteX16" fmla="*/ 2538022 w 3293367"/>
              <a:gd name="connsiteY16" fmla="*/ 125055 h 3240573"/>
              <a:gd name="connsiteX17" fmla="*/ 3228376 w 3293367"/>
              <a:gd name="connsiteY17" fmla="*/ 1319038 h 3240573"/>
              <a:gd name="connsiteX18" fmla="*/ 3228376 w 3293367"/>
              <a:gd name="connsiteY18" fmla="*/ 1563194 h 3240573"/>
              <a:gd name="connsiteX19" fmla="*/ 2972043 w 3293367"/>
              <a:gd name="connsiteY19" fmla="*/ 2006528 h 3240573"/>
              <a:gd name="connsiteX20" fmla="*/ 2950440 w 3293367"/>
              <a:gd name="connsiteY20" fmla="*/ 2043890 h 3240573"/>
              <a:gd name="connsiteX21" fmla="*/ 2951200 w 3293367"/>
              <a:gd name="connsiteY21" fmla="*/ 2044209 h 3240573"/>
              <a:gd name="connsiteX22" fmla="*/ 2989324 w 3293367"/>
              <a:gd name="connsiteY22" fmla="*/ 2082660 h 3240573"/>
              <a:gd name="connsiteX23" fmla="*/ 3279247 w 3293367"/>
              <a:gd name="connsiteY23" fmla="*/ 2584089 h 3240573"/>
              <a:gd name="connsiteX24" fmla="*/ 3279247 w 3293367"/>
              <a:gd name="connsiteY24" fmla="*/ 2686626 h 3240573"/>
              <a:gd name="connsiteX25" fmla="*/ 2989324 w 3293367"/>
              <a:gd name="connsiteY25" fmla="*/ 3188054 h 3240573"/>
              <a:gd name="connsiteX26" fmla="*/ 2898957 w 3293367"/>
              <a:gd name="connsiteY26" fmla="*/ 3240573 h 3240573"/>
              <a:gd name="connsiteX27" fmla="*/ 2317855 w 3293367"/>
              <a:gd name="connsiteY27" fmla="*/ 3240573 h 3240573"/>
              <a:gd name="connsiteX28" fmla="*/ 2228744 w 3293367"/>
              <a:gd name="connsiteY28" fmla="*/ 3188054 h 3240573"/>
              <a:gd name="connsiteX29" fmla="*/ 2072563 w 3293367"/>
              <a:gd name="connsiteY29" fmla="*/ 2919100 h 3240573"/>
              <a:gd name="connsiteX30" fmla="*/ 2054920 w 3293367"/>
              <a:gd name="connsiteY30" fmla="*/ 2888716 h 3240573"/>
              <a:gd name="connsiteX31" fmla="*/ 2068802 w 3293367"/>
              <a:gd name="connsiteY31" fmla="*/ 2888716 h 3240573"/>
              <a:gd name="connsiteX32" fmla="*/ 2134418 w 3293367"/>
              <a:gd name="connsiteY32" fmla="*/ 2888716 h 3240573"/>
              <a:gd name="connsiteX33" fmla="*/ 2162922 w 3293367"/>
              <a:gd name="connsiteY33" fmla="*/ 2937803 h 3240573"/>
              <a:gd name="connsiteX34" fmla="*/ 2271824 w 3293367"/>
              <a:gd name="connsiteY34" fmla="*/ 3125340 h 3240573"/>
              <a:gd name="connsiteX35" fmla="*/ 2350824 w 3293367"/>
              <a:gd name="connsiteY35" fmla="*/ 3171900 h 3240573"/>
              <a:gd name="connsiteX36" fmla="*/ 2865989 w 3293367"/>
              <a:gd name="connsiteY36" fmla="*/ 3171900 h 3240573"/>
              <a:gd name="connsiteX37" fmla="*/ 2946100 w 3293367"/>
              <a:gd name="connsiteY37" fmla="*/ 3125340 h 3240573"/>
              <a:gd name="connsiteX38" fmla="*/ 3203126 w 3293367"/>
              <a:gd name="connsiteY38" fmla="*/ 2680809 h 3240573"/>
              <a:gd name="connsiteX39" fmla="*/ 3203126 w 3293367"/>
              <a:gd name="connsiteY39" fmla="*/ 2589906 h 3240573"/>
              <a:gd name="connsiteX40" fmla="*/ 2946100 w 3293367"/>
              <a:gd name="connsiteY40" fmla="*/ 2145375 h 3240573"/>
              <a:gd name="connsiteX41" fmla="*/ 2912303 w 3293367"/>
              <a:gd name="connsiteY41" fmla="*/ 2111287 h 3240573"/>
              <a:gd name="connsiteX42" fmla="*/ 2908392 w 3293367"/>
              <a:gd name="connsiteY42" fmla="*/ 2109648 h 3240573"/>
              <a:gd name="connsiteX43" fmla="*/ 2929357 w 3293367"/>
              <a:gd name="connsiteY43" fmla="*/ 2073390 h 3240573"/>
              <a:gd name="connsiteX44" fmla="*/ 2944948 w 3293367"/>
              <a:gd name="connsiteY44" fmla="*/ 2046424 h 3240573"/>
              <a:gd name="connsiteX45" fmla="*/ 2928777 w 3293367"/>
              <a:gd name="connsiteY45" fmla="*/ 2039643 h 3240573"/>
              <a:gd name="connsiteX46" fmla="*/ 2901420 w 3293367"/>
              <a:gd name="connsiteY46" fmla="*/ 2036009 h 3240573"/>
              <a:gd name="connsiteX47" fmla="*/ 2320317 w 3293367"/>
              <a:gd name="connsiteY47" fmla="*/ 2036009 h 3240573"/>
              <a:gd name="connsiteX48" fmla="*/ 2231207 w 3293367"/>
              <a:gd name="connsiteY48" fmla="*/ 2088527 h 3240573"/>
              <a:gd name="connsiteX49" fmla="*/ 1940028 w 3293367"/>
              <a:gd name="connsiteY49" fmla="*/ 2589956 h 3240573"/>
              <a:gd name="connsiteX50" fmla="*/ 1940028 w 3293367"/>
              <a:gd name="connsiteY50" fmla="*/ 2692493 h 3240573"/>
              <a:gd name="connsiteX51" fmla="*/ 2036139 w 3293367"/>
              <a:gd name="connsiteY51" fmla="*/ 2858003 h 3240573"/>
              <a:gd name="connsiteX52" fmla="*/ 2050209 w 3293367"/>
              <a:gd name="connsiteY52" fmla="*/ 2882232 h 3240573"/>
              <a:gd name="connsiteX53" fmla="*/ 1985031 w 3293367"/>
              <a:gd name="connsiteY53" fmla="*/ 2882232 h 3240573"/>
              <a:gd name="connsiteX54" fmla="*/ 939150 w 3293367"/>
              <a:gd name="connsiteY54" fmla="*/ 2882232 h 3240573"/>
              <a:gd name="connsiteX55" fmla="*/ 726963 w 3293367"/>
              <a:gd name="connsiteY55" fmla="*/ 2757176 h 3240573"/>
              <a:gd name="connsiteX56" fmla="*/ 33622 w 3293367"/>
              <a:gd name="connsiteY56" fmla="*/ 1563194 h 3240573"/>
              <a:gd name="connsiteX57" fmla="*/ 33622 w 3293367"/>
              <a:gd name="connsiteY57" fmla="*/ 1319038 h 3240573"/>
              <a:gd name="connsiteX58" fmla="*/ 726963 w 3293367"/>
              <a:gd name="connsiteY58" fmla="*/ 125055 h 3240573"/>
              <a:gd name="connsiteX59" fmla="*/ 939150 w 3293367"/>
              <a:gd name="connsiteY59" fmla="*/ 0 h 32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Freeform: Shape 61">
            <a:extLst>
              <a:ext uri="{FF2B5EF4-FFF2-40B4-BE49-F238E27FC236}">
                <a16:creationId xmlns:a16="http://schemas.microsoft.com/office/drawing/2014/main" id="{D4340B2E-01FD-4F5D-9C4D-AD3923AD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1733" y="843530"/>
            <a:ext cx="3309879" cy="2983688"/>
          </a:xfrm>
          <a:custGeom>
            <a:avLst/>
            <a:gdLst>
              <a:gd name="connsiteX0" fmla="*/ 944317 w 3309879"/>
              <a:gd name="connsiteY0" fmla="*/ 0 h 2983688"/>
              <a:gd name="connsiteX1" fmla="*/ 2368743 w 3309879"/>
              <a:gd name="connsiteY1" fmla="*/ 0 h 2983688"/>
              <a:gd name="connsiteX2" fmla="*/ 2572231 w 3309879"/>
              <a:gd name="connsiteY2" fmla="*/ 116416 h 2983688"/>
              <a:gd name="connsiteX3" fmla="*/ 3284443 w 3309879"/>
              <a:gd name="connsiteY3" fmla="*/ 1371117 h 2983688"/>
              <a:gd name="connsiteX4" fmla="*/ 3284443 w 3309879"/>
              <a:gd name="connsiteY4" fmla="*/ 1612573 h 2983688"/>
              <a:gd name="connsiteX5" fmla="*/ 2572231 w 3309879"/>
              <a:gd name="connsiteY5" fmla="*/ 2867272 h 2983688"/>
              <a:gd name="connsiteX6" fmla="*/ 2368743 w 3309879"/>
              <a:gd name="connsiteY6" fmla="*/ 2983688 h 2983688"/>
              <a:gd name="connsiteX7" fmla="*/ 944317 w 3309879"/>
              <a:gd name="connsiteY7" fmla="*/ 2983688 h 2983688"/>
              <a:gd name="connsiteX8" fmla="*/ 740830 w 3309879"/>
              <a:gd name="connsiteY8" fmla="*/ 2867272 h 2983688"/>
              <a:gd name="connsiteX9" fmla="*/ 28617 w 3309879"/>
              <a:gd name="connsiteY9" fmla="*/ 1612573 h 2983688"/>
              <a:gd name="connsiteX10" fmla="*/ 28617 w 3309879"/>
              <a:gd name="connsiteY10" fmla="*/ 1371117 h 2983688"/>
              <a:gd name="connsiteX11" fmla="*/ 740830 w 3309879"/>
              <a:gd name="connsiteY11" fmla="*/ 116416 h 2983688"/>
              <a:gd name="connsiteX12" fmla="*/ 944317 w 3309879"/>
              <a:gd name="connsiteY12" fmla="*/ 0 h 29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9879" h="2983688">
                <a:moveTo>
                  <a:pt x="944317" y="0"/>
                </a:moveTo>
                <a:cubicBezTo>
                  <a:pt x="2368743" y="0"/>
                  <a:pt x="2368743" y="0"/>
                  <a:pt x="2368743" y="0"/>
                </a:cubicBezTo>
                <a:cubicBezTo>
                  <a:pt x="2440811" y="0"/>
                  <a:pt x="2534078" y="51740"/>
                  <a:pt x="2572231" y="116416"/>
                </a:cubicBezTo>
                <a:cubicBezTo>
                  <a:pt x="3284443" y="1371117"/>
                  <a:pt x="3284443" y="1371117"/>
                  <a:pt x="3284443" y="1371117"/>
                </a:cubicBezTo>
                <a:cubicBezTo>
                  <a:pt x="3318358" y="1440104"/>
                  <a:pt x="3318358" y="1543584"/>
                  <a:pt x="3284443" y="1612573"/>
                </a:cubicBezTo>
                <a:cubicBezTo>
                  <a:pt x="2572231" y="2867272"/>
                  <a:pt x="2572231" y="2867272"/>
                  <a:pt x="2572231" y="2867272"/>
                </a:cubicBezTo>
                <a:cubicBezTo>
                  <a:pt x="2534078" y="2931949"/>
                  <a:pt x="2440811" y="2983688"/>
                  <a:pt x="2368743" y="2983688"/>
                </a:cubicBezTo>
                <a:lnTo>
                  <a:pt x="944317" y="2983688"/>
                </a:lnTo>
                <a:cubicBezTo>
                  <a:pt x="868010" y="2983688"/>
                  <a:pt x="774745" y="2931949"/>
                  <a:pt x="740830" y="2867272"/>
                </a:cubicBezTo>
                <a:cubicBezTo>
                  <a:pt x="28617" y="1612573"/>
                  <a:pt x="28617" y="1612573"/>
                  <a:pt x="28617" y="1612573"/>
                </a:cubicBezTo>
                <a:cubicBezTo>
                  <a:pt x="-9538" y="1543584"/>
                  <a:pt x="-9538" y="1440104"/>
                  <a:pt x="28617" y="1371117"/>
                </a:cubicBezTo>
                <a:cubicBezTo>
                  <a:pt x="740830" y="116416"/>
                  <a:pt x="740830" y="116416"/>
                  <a:pt x="740830" y="116416"/>
                </a:cubicBezTo>
                <a:cubicBezTo>
                  <a:pt x="774745" y="51740"/>
                  <a:pt x="868010" y="0"/>
                  <a:pt x="944317"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Graphic 10" descr="Brain in head with solid fill">
            <a:extLst>
              <a:ext uri="{FF2B5EF4-FFF2-40B4-BE49-F238E27FC236}">
                <a16:creationId xmlns:a16="http://schemas.microsoft.com/office/drawing/2014/main" id="{FB413863-B507-4CC6-9D2A-906BD219B5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5567" y="3063687"/>
            <a:ext cx="2433099" cy="2433099"/>
          </a:xfrm>
          <a:prstGeom prst="rect">
            <a:avLst/>
          </a:prstGeom>
        </p:spPr>
      </p:pic>
      <p:pic>
        <p:nvPicPr>
          <p:cNvPr id="19" name="Graphic 18" descr="Cloud Computing with solid fill">
            <a:extLst>
              <a:ext uri="{FF2B5EF4-FFF2-40B4-BE49-F238E27FC236}">
                <a16:creationId xmlns:a16="http://schemas.microsoft.com/office/drawing/2014/main" id="{0F6022C9-F9E4-42D0-AB7F-C39F661619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9130" y="1267832"/>
            <a:ext cx="2135083" cy="2135083"/>
          </a:xfrm>
          <a:prstGeom prst="rect">
            <a:avLst/>
          </a:prstGeom>
        </p:spPr>
      </p:pic>
    </p:spTree>
    <p:extLst>
      <p:ext uri="{BB962C8B-B14F-4D97-AF65-F5344CB8AC3E}">
        <p14:creationId xmlns:p14="http://schemas.microsoft.com/office/powerpoint/2010/main" val="336227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33D2C7-59A7-4AB5-91AC-3BCDE86D8025}"/>
              </a:ext>
            </a:extLst>
          </p:cNvPr>
          <p:cNvSpPr>
            <a:spLocks noGrp="1"/>
          </p:cNvSpPr>
          <p:nvPr>
            <p:ph type="title"/>
          </p:nvPr>
        </p:nvSpPr>
        <p:spPr>
          <a:xfrm>
            <a:off x="789163" y="1479192"/>
            <a:ext cx="6190412" cy="1182927"/>
          </a:xfrm>
        </p:spPr>
        <p:txBody>
          <a:bodyPr anchor="b">
            <a:normAutofit fontScale="90000"/>
          </a:bodyPr>
          <a:lstStyle/>
          <a:p>
            <a:br>
              <a:rPr lang="en-US" sz="44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br>
            <a:br>
              <a:rPr lang="en-US" sz="44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br>
            <a:r>
              <a:rPr lang="en-US" sz="5300" dirty="0">
                <a:solidFill>
                  <a:srgbClr val="432759"/>
                </a:solidFill>
                <a:effectLst>
                  <a:outerShdw blurRad="38100" dist="38100" dir="2700000" algn="tl">
                    <a:srgbClr val="000000">
                      <a:alpha val="43137"/>
                    </a:srgbClr>
                  </a:outerShdw>
                </a:effectLst>
                <a:latin typeface="Avenir Next LT Pro" panose="020B0504020202020204" pitchFamily="34" charset="0"/>
                <a:ea typeface="+mj-ea"/>
                <a:cs typeface="+mj-cs"/>
              </a:rPr>
              <a:t>Business Model</a:t>
            </a:r>
            <a:br>
              <a:rPr kumimoji="0" lang="en-US" sz="3900" b="0" i="0" u="none" strike="noStrike" cap="none" spc="0" normalizeH="0" baseline="0" noProof="0" dirty="0">
                <a:ln>
                  <a:noFill/>
                </a:ln>
                <a:effectLst>
                  <a:outerShdw blurRad="38100" dist="38100" dir="2700000" algn="tl">
                    <a:srgbClr val="000000">
                      <a:alpha val="43137"/>
                    </a:srgbClr>
                  </a:outerShdw>
                </a:effectLst>
                <a:uLnTx/>
                <a:uFillTx/>
                <a:latin typeface="Avenir Next LT Pro" panose="020B0504020202020204" pitchFamily="34" charset="0"/>
                <a:ea typeface="+mj-ea"/>
                <a:cs typeface="+mj-cs"/>
              </a:rPr>
            </a:br>
            <a:endParaRPr lang="en-US" sz="3900" dirty="0"/>
          </a:p>
        </p:txBody>
      </p:sp>
      <p:cxnSp>
        <p:nvCxnSpPr>
          <p:cNvPr id="38"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C870B120-1926-4344-A7CE-B9D35DC4CF61}"/>
              </a:ext>
            </a:extLst>
          </p:cNvPr>
          <p:cNvSpPr>
            <a:spLocks noGrp="1"/>
          </p:cNvSpPr>
          <p:nvPr>
            <p:ph idx="1"/>
          </p:nvPr>
        </p:nvSpPr>
        <p:spPr>
          <a:xfrm>
            <a:off x="803776" y="2829330"/>
            <a:ext cx="6190412" cy="3344459"/>
          </a:xfrm>
        </p:spPr>
        <p:txBody>
          <a:bodyPr anchor="t">
            <a:normAutofit fontScale="92500" lnSpcReduction="10000"/>
          </a:bodyPr>
          <a:lstStyle/>
          <a:p>
            <a:r>
              <a:rPr lang="en-US" sz="2400" dirty="0">
                <a:solidFill>
                  <a:schemeClr val="tx1">
                    <a:alpha val="80000"/>
                  </a:schemeClr>
                </a:solidFill>
                <a:latin typeface="Avenir Next LT Pro" panose="020B0504020202020204" pitchFamily="34" charset="0"/>
              </a:rPr>
              <a:t>We’re a mission-driven technology company, with over 20 years of experience in permanency and adoption work.</a:t>
            </a:r>
          </a:p>
          <a:p>
            <a:r>
              <a:rPr lang="en-US" sz="2400" dirty="0">
                <a:solidFill>
                  <a:schemeClr val="tx1">
                    <a:alpha val="80000"/>
                  </a:schemeClr>
                </a:solidFill>
                <a:latin typeface="Avenir Next LT Pro" panose="020B0504020202020204" pitchFamily="34" charset="0"/>
              </a:rPr>
              <a:t>We offer a SaaS product, </a:t>
            </a:r>
            <a:r>
              <a:rPr lang="en-US" sz="2400" b="1" dirty="0">
                <a:solidFill>
                  <a:srgbClr val="432759"/>
                </a:solidFill>
                <a:latin typeface="Avenir Next LT Pro" panose="020B0504020202020204" pitchFamily="34" charset="0"/>
              </a:rPr>
              <a:t>Linking</a:t>
            </a:r>
            <a:r>
              <a:rPr lang="en-US" sz="2400" dirty="0">
                <a:solidFill>
                  <a:srgbClr val="432759"/>
                </a:solidFill>
                <a:latin typeface="Avenir Next LT Pro" panose="020B0504020202020204" pitchFamily="34" charset="0"/>
              </a:rPr>
              <a:t>Lives</a:t>
            </a:r>
            <a:r>
              <a:rPr lang="en-US" sz="2400" b="1" dirty="0">
                <a:solidFill>
                  <a:srgbClr val="CEB77A"/>
                </a:solidFill>
                <a:latin typeface="Avenir Next LT Pro" panose="020B0504020202020204" pitchFamily="34" charset="0"/>
              </a:rPr>
              <a:t> </a:t>
            </a:r>
            <a:r>
              <a:rPr lang="en-US" sz="2400" dirty="0">
                <a:solidFill>
                  <a:schemeClr val="tx1">
                    <a:alpha val="80000"/>
                  </a:schemeClr>
                </a:solidFill>
                <a:latin typeface="Avenir Next LT Pro" panose="020B0504020202020204" pitchFamily="34" charset="0"/>
              </a:rPr>
              <a:t>to the Adoption and Child Welfare Services Industry.  This product revolutionizes the family finding process.</a:t>
            </a:r>
          </a:p>
          <a:p>
            <a:r>
              <a:rPr lang="en-US" sz="2400" b="1" dirty="0">
                <a:solidFill>
                  <a:schemeClr val="tx1">
                    <a:alpha val="80000"/>
                  </a:schemeClr>
                </a:solidFill>
                <a:latin typeface="Avenir Next LT Pro" panose="020B0504020202020204" pitchFamily="34" charset="0"/>
              </a:rPr>
              <a:t> </a:t>
            </a:r>
            <a:r>
              <a:rPr lang="en-US" sz="2400" b="1" dirty="0">
                <a:solidFill>
                  <a:srgbClr val="432759"/>
                </a:solidFill>
                <a:latin typeface="Avenir Next LT Pro" panose="020B0504020202020204" pitchFamily="34" charset="0"/>
              </a:rPr>
              <a:t>Linking</a:t>
            </a:r>
            <a:r>
              <a:rPr lang="en-US" sz="2400" dirty="0">
                <a:solidFill>
                  <a:srgbClr val="432759"/>
                </a:solidFill>
                <a:latin typeface="Avenir Next LT Pro" panose="020B0504020202020204" pitchFamily="34" charset="0"/>
              </a:rPr>
              <a:t>Lives</a:t>
            </a:r>
            <a:r>
              <a:rPr lang="en-US" sz="2400" dirty="0">
                <a:solidFill>
                  <a:schemeClr val="tx1">
                    <a:alpha val="80000"/>
                  </a:schemeClr>
                </a:solidFill>
                <a:latin typeface="Avenir Next LT Pro" panose="020B0504020202020204" pitchFamily="34" charset="0"/>
              </a:rPr>
              <a:t> is a subscription-based product that provides customers the flexibility to purchase family finding services based on their need.</a:t>
            </a:r>
          </a:p>
        </p:txBody>
      </p:sp>
      <p:pic>
        <p:nvPicPr>
          <p:cNvPr id="5" name="Content Placeholder 4" descr="Two colleagues planning on board with sticky notes">
            <a:extLst>
              <a:ext uri="{FF2B5EF4-FFF2-40B4-BE49-F238E27FC236}">
                <a16:creationId xmlns:a16="http://schemas.microsoft.com/office/drawing/2014/main" id="{C41A42A2-B706-4244-A75D-0221F4DE2E84}"/>
              </a:ext>
            </a:extLst>
          </p:cNvPr>
          <p:cNvPicPr>
            <a:picLocks noChangeAspect="1"/>
          </p:cNvPicPr>
          <p:nvPr/>
        </p:nvPicPr>
        <p:blipFill rotWithShape="1">
          <a:blip r:embed="rId2">
            <a:extLst>
              <a:ext uri="{28A0092B-C50C-407E-A947-70E740481C1C}">
                <a14:useLocalDpi xmlns:a14="http://schemas.microsoft.com/office/drawing/2010/main" val="0"/>
              </a:ext>
            </a:extLst>
          </a:blip>
          <a:srcRect l="3314" r="29937" b="2"/>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4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dirty="0"/>
          </a:p>
        </p:txBody>
      </p:sp>
      <p:sp>
        <p:nvSpPr>
          <p:cNvPr id="42"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436098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1343</Words>
  <Application>Microsoft Office PowerPoint</Application>
  <PresentationFormat>Widescreen</PresentationFormat>
  <Paragraphs>87</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Next LT Pro</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Our Solution </vt:lpstr>
      <vt:lpstr>Why Us?</vt:lpstr>
      <vt:lpstr>  Business Model </vt:lpstr>
      <vt:lpstr>Proprietary Technology </vt:lpstr>
      <vt:lpstr>  Market Size</vt:lpstr>
      <vt:lpstr>Competition  </vt:lpstr>
      <vt:lpstr>Go-to Market Plan Customer Acquisition Channels</vt:lpstr>
      <vt:lpstr>PowerPoint Presentation</vt:lpstr>
      <vt:lpstr>Fundraising &amp; Milestones</vt:lpstr>
      <vt:lpstr>Our Product</vt:lpstr>
      <vt:lpstr>Create a Child Record</vt:lpstr>
      <vt:lpstr>Add Connections</vt:lpstr>
      <vt:lpstr>Automatically Find Contact and Connection Data</vt:lpstr>
      <vt:lpstr>View and Update the Family Tree</vt:lpstr>
      <vt:lpstr>Access Connection Details</vt:lpstr>
      <vt:lpstr>Add Comments</vt:lpstr>
      <vt:lpstr>Send Engagement Communication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Shelly Castillo</dc:creator>
  <cp:lastModifiedBy>Barbara Crowell</cp:lastModifiedBy>
  <cp:revision>155</cp:revision>
  <dcterms:created xsi:type="dcterms:W3CDTF">2021-03-25T18:08:27Z</dcterms:created>
  <dcterms:modified xsi:type="dcterms:W3CDTF">2021-05-10T17:05:27Z</dcterms:modified>
</cp:coreProperties>
</file>